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44"/>
  </p:notesMasterIdLst>
  <p:handoutMasterIdLst>
    <p:handoutMasterId r:id="rId45"/>
  </p:handoutMasterIdLst>
  <p:sldIdLst>
    <p:sldId id="264" r:id="rId2"/>
    <p:sldId id="304" r:id="rId3"/>
    <p:sldId id="265" r:id="rId4"/>
    <p:sldId id="267" r:id="rId5"/>
    <p:sldId id="280" r:id="rId6"/>
    <p:sldId id="281" r:id="rId7"/>
    <p:sldId id="282" r:id="rId8"/>
    <p:sldId id="308" r:id="rId9"/>
    <p:sldId id="292" r:id="rId10"/>
    <p:sldId id="296" r:id="rId11"/>
    <p:sldId id="286" r:id="rId12"/>
    <p:sldId id="299" r:id="rId13"/>
    <p:sldId id="300" r:id="rId14"/>
    <p:sldId id="284" r:id="rId15"/>
    <p:sldId id="317" r:id="rId16"/>
    <p:sldId id="309" r:id="rId17"/>
    <p:sldId id="315" r:id="rId18"/>
    <p:sldId id="316" r:id="rId19"/>
    <p:sldId id="303" r:id="rId20"/>
    <p:sldId id="306" r:id="rId21"/>
    <p:sldId id="302" r:id="rId22"/>
    <p:sldId id="307" r:id="rId23"/>
    <p:sldId id="311" r:id="rId24"/>
    <p:sldId id="310" r:id="rId25"/>
    <p:sldId id="323" r:id="rId26"/>
    <p:sldId id="277" r:id="rId27"/>
    <p:sldId id="287" r:id="rId28"/>
    <p:sldId id="278" r:id="rId29"/>
    <p:sldId id="324" r:id="rId30"/>
    <p:sldId id="313" r:id="rId31"/>
    <p:sldId id="325" r:id="rId32"/>
    <p:sldId id="330" r:id="rId33"/>
    <p:sldId id="289" r:id="rId34"/>
    <p:sldId id="326" r:id="rId35"/>
    <p:sldId id="329" r:id="rId36"/>
    <p:sldId id="328" r:id="rId37"/>
    <p:sldId id="314" r:id="rId38"/>
    <p:sldId id="291" r:id="rId39"/>
    <p:sldId id="327" r:id="rId40"/>
    <p:sldId id="285" r:id="rId41"/>
    <p:sldId id="297" r:id="rId42"/>
    <p:sldId id="298" r:id="rId43"/>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189"/>
    <a:srgbClr val="82BE3C"/>
    <a:srgbClr val="F8F8F8"/>
    <a:srgbClr val="50AAE6"/>
    <a:srgbClr val="5A6EB4"/>
    <a:srgbClr val="A00078"/>
    <a:srgbClr val="A01E28"/>
    <a:srgbClr val="A08232"/>
    <a:srgbClr val="DCA01E"/>
    <a:srgbClr val="FA82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1031" autoAdjust="0"/>
  </p:normalViewPr>
  <p:slideViewPr>
    <p:cSldViewPr>
      <p:cViewPr varScale="1">
        <p:scale>
          <a:sx n="108" d="100"/>
          <a:sy n="108" d="100"/>
        </p:scale>
        <p:origin x="594" y="102"/>
      </p:cViewPr>
      <p:guideLst>
        <p:guide orient="horz" pos="2160"/>
        <p:guide pos="3840"/>
      </p:guideLst>
    </p:cSldViewPr>
  </p:slideViewPr>
  <p:notesTextViewPr>
    <p:cViewPr>
      <p:scale>
        <a:sx n="1" d="1"/>
        <a:sy n="1" d="1"/>
      </p:scale>
      <p:origin x="0" y="0"/>
    </p:cViewPr>
  </p:notesTextViewPr>
  <p:notesViewPr>
    <p:cSldViewPr>
      <p:cViewPr varScale="1">
        <p:scale>
          <a:sx n="91" d="100"/>
          <a:sy n="91" d="100"/>
        </p:scale>
        <p:origin x="375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8" name="Rectangle 4"/>
          <p:cNvSpPr>
            <a:spLocks noGrp="1" noChangeArrowheads="1"/>
          </p:cNvSpPr>
          <p:nvPr>
            <p:ph type="ftr" sz="quarter" idx="2"/>
          </p:nvPr>
        </p:nvSpPr>
        <p:spPr bwMode="auto">
          <a:xfrm>
            <a:off x="3660775" y="468313"/>
            <a:ext cx="2759075" cy="279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pPr>
              <a:defRPr/>
            </a:pPr>
            <a:r>
              <a:rPr lang="de-DE"/>
              <a:t>Prof. Dr. Max Mustermann | Musterfakultät</a:t>
            </a:r>
          </a:p>
        </p:txBody>
      </p:sp>
      <p:sp>
        <p:nvSpPr>
          <p:cNvPr id="47111" name="Text Box 7"/>
          <p:cNvSpPr txBox="1">
            <a:spLocks noChangeArrowheads="1"/>
          </p:cNvSpPr>
          <p:nvPr/>
        </p:nvSpPr>
        <p:spPr bwMode="auto">
          <a:xfrm>
            <a:off x="541338" y="8664575"/>
            <a:ext cx="3103562" cy="84138"/>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65000"/>
              </a:lnSpc>
              <a:spcBef>
                <a:spcPct val="50000"/>
              </a:spcBef>
              <a:defRPr/>
            </a:pPr>
            <a:r>
              <a:rPr lang="de-DE" altLang="de-DE" sz="800" dirty="0"/>
              <a:t>KIT – Die Forschungsuniversität in der Helmholtz-Gemeinschaft</a:t>
            </a:r>
          </a:p>
        </p:txBody>
      </p:sp>
      <p:pic>
        <p:nvPicPr>
          <p:cNvPr id="6148" name="Picture 11" descr="KIT-Logo-rgb_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275" y="188913"/>
            <a:ext cx="100806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944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de-DE"/>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DE"/>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de-DE"/>
              <a:t>Prof. Dr. Max Mustermann | Musterfakultät</a:t>
            </a: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F67A72A-DB5D-4F56-8EC2-CA1C05C6F544}" type="slidenum">
              <a:rPr lang="de-DE"/>
              <a:pPr>
                <a:defRPr/>
              </a:pPr>
              <a:t>‹#›</a:t>
            </a:fld>
            <a:endParaRPr lang="de-DE"/>
          </a:p>
        </p:txBody>
      </p:sp>
    </p:spTree>
    <p:extLst>
      <p:ext uri="{BB962C8B-B14F-4D97-AF65-F5344CB8AC3E}">
        <p14:creationId xmlns:p14="http://schemas.microsoft.com/office/powerpoint/2010/main" val="352488943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Hallo zusammen, Ich bin Haibin ZHAO, und mein Betreuer ist Christian </a:t>
            </a:r>
            <a:r>
              <a:rPr lang="de-DE" altLang="zh-CN" sz="1200" kern="1200" dirty="0" err="1">
                <a:solidFill>
                  <a:schemeClr val="tx1"/>
                </a:solidFill>
                <a:effectLst/>
                <a:latin typeface="Arial" charset="0"/>
                <a:ea typeface="+mn-ea"/>
                <a:cs typeface="+mn-cs"/>
              </a:rPr>
              <a:t>Marzi</a:t>
            </a:r>
            <a:r>
              <a:rPr lang="de-DE" altLang="zh-CN" sz="1200" kern="1200" dirty="0">
                <a:solidFill>
                  <a:schemeClr val="tx1"/>
                </a:solidFill>
                <a:effectLst/>
                <a:latin typeface="Arial" charset="0"/>
                <a:ea typeface="+mn-ea"/>
                <a:cs typeface="+mn-cs"/>
              </a:rPr>
              <a:t>. Das Thema von meinem Projekt ist „Magnetisches Tracking System“.</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1</a:t>
            </a:fld>
            <a:endParaRPr lang="de-DE"/>
          </a:p>
        </p:txBody>
      </p:sp>
    </p:spTree>
    <p:extLst>
      <p:ext uri="{BB962C8B-B14F-4D97-AF65-F5344CB8AC3E}">
        <p14:creationId xmlns:p14="http://schemas.microsoft.com/office/powerpoint/2010/main" val="3868984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Dann ist anschaulich, dass am Rande die Lokalisierungsfehler groß und in der Mitte klein.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D.h. Bei der Anwendung ist es besser, dass der Magnet sich in der </a:t>
            </a:r>
            <a:r>
              <a:rPr lang="de-DE" altLang="zh-CN" sz="1200" kern="1200" dirty="0" err="1">
                <a:solidFill>
                  <a:schemeClr val="tx1"/>
                </a:solidFill>
                <a:effectLst/>
                <a:latin typeface="Arial" charset="0"/>
                <a:ea typeface="+mn-ea"/>
                <a:cs typeface="+mn-cs"/>
              </a:rPr>
              <a:t>mitterer</a:t>
            </a:r>
            <a:r>
              <a:rPr lang="de-DE" altLang="zh-CN" sz="1200" kern="1200" dirty="0">
                <a:solidFill>
                  <a:schemeClr val="tx1"/>
                </a:solidFill>
                <a:effectLst/>
                <a:latin typeface="Arial" charset="0"/>
                <a:ea typeface="+mn-ea"/>
                <a:cs typeface="+mn-cs"/>
              </a:rPr>
              <a:t> oberer Teil des </a:t>
            </a:r>
            <a:r>
              <a:rPr lang="de-DE" altLang="zh-CN" sz="1200" kern="1200" dirty="0" err="1">
                <a:solidFill>
                  <a:schemeClr val="tx1"/>
                </a:solidFill>
                <a:effectLst/>
                <a:latin typeface="Arial" charset="0"/>
                <a:ea typeface="+mn-ea"/>
                <a:cs typeface="+mn-cs"/>
              </a:rPr>
              <a:t>Workspaces</a:t>
            </a:r>
            <a:r>
              <a:rPr lang="de-DE" altLang="zh-CN" sz="1200" kern="1200" dirty="0">
                <a:solidFill>
                  <a:schemeClr val="tx1"/>
                </a:solidFill>
                <a:effectLst/>
                <a:latin typeface="Arial" charset="0"/>
                <a:ea typeface="+mn-ea"/>
                <a:cs typeface="+mn-cs"/>
              </a:rPr>
              <a:t> bewegen.</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10</a:t>
            </a:fld>
            <a:endParaRPr lang="de-DE"/>
          </a:p>
        </p:txBody>
      </p:sp>
    </p:spTree>
    <p:extLst>
      <p:ext uri="{BB962C8B-B14F-4D97-AF65-F5344CB8AC3E}">
        <p14:creationId xmlns:p14="http://schemas.microsoft.com/office/powerpoint/2010/main" val="236155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charset="0"/>
                <a:ea typeface="+mn-ea"/>
                <a:cs typeface="+mn-cs"/>
              </a:rPr>
              <a:t>Um eine Aussage treffen zu können wieviel besser die Lokalisierung mit vielen Sensoren wird, </a:t>
            </a:r>
            <a:r>
              <a:rPr lang="de-DE" altLang="zh-CN" sz="1200" kern="1200" dirty="0">
                <a:solidFill>
                  <a:schemeClr val="tx1"/>
                </a:solidFill>
                <a:effectLst/>
                <a:latin typeface="Arial" charset="0"/>
                <a:ea typeface="+mn-ea"/>
                <a:cs typeface="+mn-cs"/>
              </a:rPr>
              <a:t>analysiere ich die Lokalisierungsfehler </a:t>
            </a:r>
            <a:r>
              <a:rPr lang="zh-CN" altLang="zh-CN" sz="1200" kern="1200" dirty="0">
                <a:solidFill>
                  <a:schemeClr val="tx1"/>
                </a:solidFill>
                <a:effectLst/>
                <a:latin typeface="Arial" charset="0"/>
                <a:ea typeface="+mn-ea"/>
                <a:cs typeface="+mn-cs"/>
              </a:rPr>
              <a:t>in Abhängigkeit der</a:t>
            </a:r>
            <a:r>
              <a:rPr lang="de-DE" altLang="zh-CN" sz="1200" kern="1200" dirty="0">
                <a:solidFill>
                  <a:schemeClr val="tx1"/>
                </a:solidFill>
                <a:effectLst/>
                <a:latin typeface="Arial" charset="0"/>
                <a:ea typeface="+mn-ea"/>
                <a:cs typeface="+mn-cs"/>
              </a:rPr>
              <a:t> Anzahl der Sensoren. Ich probiere 4 Sensorarrays, jeweils mit 3*3, 4*4, 5*5, 7*7 gleichverteilte Sensoren</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11</a:t>
            </a:fld>
            <a:endParaRPr lang="de-DE"/>
          </a:p>
        </p:txBody>
      </p:sp>
    </p:spTree>
    <p:extLst>
      <p:ext uri="{BB962C8B-B14F-4D97-AF65-F5344CB8AC3E}">
        <p14:creationId xmlns:p14="http://schemas.microsoft.com/office/powerpoint/2010/main" val="1110411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Ergebnis ist, dass je mehr Sensoren wir benutzen, desto besseres Ergebnis es gibt. Z.B. wenn der Anzahl der Sensoren von 3 *3 auf 5 *5 erhöhet, senkt der Lokalisierungsfehler um 40%. Aber natürlich steigt der Rechenaufwand.</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12</a:t>
            </a:fld>
            <a:endParaRPr lang="de-DE"/>
          </a:p>
        </p:txBody>
      </p:sp>
    </p:spTree>
    <p:extLst>
      <p:ext uri="{BB962C8B-B14F-4D97-AF65-F5344CB8AC3E}">
        <p14:creationId xmlns:p14="http://schemas.microsoft.com/office/powerpoint/2010/main" val="4128724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charset="0"/>
                <a:ea typeface="+mn-ea"/>
                <a:cs typeface="+mn-cs"/>
              </a:rPr>
              <a:t>Für die experimentelle Validierung entwarf ich eine Halterung für die gezeigten Sensoren, diesen Magnet und einen Arduino Mega</a:t>
            </a:r>
            <a:r>
              <a:rPr lang="de-DE" altLang="zh-CN" sz="1200" kern="1200" dirty="0">
                <a:solidFill>
                  <a:schemeClr val="tx1"/>
                </a:solidFill>
                <a:effectLst/>
                <a:latin typeface="Arial" charset="0"/>
                <a:ea typeface="+mn-ea"/>
                <a:cs typeface="+mn-cs"/>
              </a:rPr>
              <a:t>.</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13</a:t>
            </a:fld>
            <a:endParaRPr lang="de-DE"/>
          </a:p>
        </p:txBody>
      </p:sp>
    </p:spTree>
    <p:extLst>
      <p:ext uri="{BB962C8B-B14F-4D97-AF65-F5344CB8AC3E}">
        <p14:creationId xmlns:p14="http://schemas.microsoft.com/office/powerpoint/2010/main" val="2173727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Das Bild zeigt die Verkabelung.</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Die linken Pins aller Sensoren werden mit Spannungsversorgung verbindet.</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Die mittlen Pins werden mit Ground verbindet.</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Die rechten Pins sind die Outputs. Deswegen verbinde ich sie mit jeweils erste bis sechzehnte Input-Pins des Arduinos.</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14</a:t>
            </a:fld>
            <a:endParaRPr lang="de-DE"/>
          </a:p>
        </p:txBody>
      </p:sp>
    </p:spTree>
    <p:extLst>
      <p:ext uri="{BB962C8B-B14F-4D97-AF65-F5344CB8AC3E}">
        <p14:creationId xmlns:p14="http://schemas.microsoft.com/office/powerpoint/2010/main" val="3549059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Das sind die Fotos beim Hardware Verkabelung.</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Die sind die Bauelemente, nämlich Sensoren und ihre Halterung, Kabel, Lötzinn, Schrauben usw.</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15</a:t>
            </a:fld>
            <a:endParaRPr lang="de-DE"/>
          </a:p>
        </p:txBody>
      </p:sp>
    </p:spTree>
    <p:extLst>
      <p:ext uri="{BB962C8B-B14F-4D97-AF65-F5344CB8AC3E}">
        <p14:creationId xmlns:p14="http://schemas.microsoft.com/office/powerpoint/2010/main" val="502261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Nach dem Löten und </a:t>
            </a:r>
            <a:r>
              <a:rPr lang="de-DE" altLang="zh-CN" sz="1200" kern="1200" dirty="0" err="1">
                <a:solidFill>
                  <a:schemeClr val="tx1"/>
                </a:solidFill>
                <a:effectLst/>
                <a:latin typeface="Arial" charset="0"/>
                <a:ea typeface="+mn-ea"/>
                <a:cs typeface="+mn-cs"/>
              </a:rPr>
              <a:t>Labeling</a:t>
            </a:r>
            <a:r>
              <a:rPr lang="de-DE" altLang="zh-CN" sz="1200" kern="1200" dirty="0">
                <a:solidFill>
                  <a:schemeClr val="tx1"/>
                </a:solidFill>
                <a:effectLst/>
                <a:latin typeface="Arial" charset="0"/>
                <a:ea typeface="+mn-ea"/>
                <a:cs typeface="+mn-cs"/>
              </a:rPr>
              <a:t> sieht die Hardware so aus.</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16</a:t>
            </a:fld>
            <a:endParaRPr lang="de-DE"/>
          </a:p>
        </p:txBody>
      </p:sp>
    </p:spTree>
    <p:extLst>
      <p:ext uri="{BB962C8B-B14F-4D97-AF65-F5344CB8AC3E}">
        <p14:creationId xmlns:p14="http://schemas.microsoft.com/office/powerpoint/2010/main" val="2788828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Nach dem Ordnen sieht die Hardware so aus.</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17</a:t>
            </a:fld>
            <a:endParaRPr lang="de-DE"/>
          </a:p>
        </p:txBody>
      </p:sp>
    </p:spTree>
    <p:extLst>
      <p:ext uri="{BB962C8B-B14F-4D97-AF65-F5344CB8AC3E}">
        <p14:creationId xmlns:p14="http://schemas.microsoft.com/office/powerpoint/2010/main" val="3121868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Schließlich verbinde ich die Hardware mit Computer. Mit der Hardware validiere ich meine theoretischen Teil.</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18</a:t>
            </a:fld>
            <a:endParaRPr lang="de-DE"/>
          </a:p>
        </p:txBody>
      </p:sp>
    </p:spTree>
    <p:extLst>
      <p:ext uri="{BB962C8B-B14F-4D97-AF65-F5344CB8AC3E}">
        <p14:creationId xmlns:p14="http://schemas.microsoft.com/office/powerpoint/2010/main" val="540812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charset="0"/>
                <a:ea typeface="+mn-ea"/>
                <a:cs typeface="+mn-cs"/>
              </a:rPr>
              <a:t>Ich habe die Lokalisierung an 4 Positionen getestet</a:t>
            </a:r>
            <a:r>
              <a:rPr lang="de-DE" altLang="zh-CN" sz="1200" kern="1200" dirty="0">
                <a:solidFill>
                  <a:schemeClr val="tx1"/>
                </a:solidFill>
                <a:effectLst/>
                <a:latin typeface="Arial" charset="0"/>
                <a:ea typeface="+mn-ea"/>
                <a:cs typeface="+mn-cs"/>
              </a:rPr>
              <a:t>. Wie gezeigt in den Grafik</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19</a:t>
            </a:fld>
            <a:endParaRPr lang="de-DE"/>
          </a:p>
        </p:txBody>
      </p:sp>
    </p:spTree>
    <p:extLst>
      <p:ext uri="{BB962C8B-B14F-4D97-AF65-F5344CB8AC3E}">
        <p14:creationId xmlns:p14="http://schemas.microsoft.com/office/powerpoint/2010/main" val="216488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Bei diesem Projekt, habe ich den ganzen theoretischen Teil für magnetisches Tracking entwickelt, z.B. Die Modellierung des Magnetfeldes, Analyse von Workspace und Spezifikationen des Sensorarrays, Entwicklung von Lokalisierungsalgorithmen.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Außerdem habe ich viele Lokalisierungsversuche in Simulation gemacht, um die Parameter von Sensoren und Sensorsystemen zu analysieren.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Um meine Berechnungen zu validieren habe ich am Ende auch einen Versuchsaufbau erstellt und experimentelle Versuche durchgeführt</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2</a:t>
            </a:fld>
            <a:endParaRPr lang="de-DE"/>
          </a:p>
        </p:txBody>
      </p:sp>
    </p:spTree>
    <p:extLst>
      <p:ext uri="{BB962C8B-B14F-4D97-AF65-F5344CB8AC3E}">
        <p14:creationId xmlns:p14="http://schemas.microsoft.com/office/powerpoint/2010/main" val="3473648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Dann berechne ich den Fehler jedes Sensors. Aus diesen Ergebnissen kann man schließen, dass die Theorie valide ist.</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20</a:t>
            </a:fld>
            <a:endParaRPr lang="de-DE"/>
          </a:p>
        </p:txBody>
      </p:sp>
    </p:spTree>
    <p:extLst>
      <p:ext uri="{BB962C8B-B14F-4D97-AF65-F5344CB8AC3E}">
        <p14:creationId xmlns:p14="http://schemas.microsoft.com/office/powerpoint/2010/main" val="1764762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Zusammenfassen, die sind meine Arbeit bei diesem Projekt:</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Bei dem theoretischen Teil, habe ich die Theorie von Magnetmodellierung bis Tracking-Algorithmen entwickelt.</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Bei der Software habe ich mehr als 1000 Zeile MATLAB Codes geschrieben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Bei der Hardware habe ich Halterung entworfen, Löten, Verkabeln, usw.</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21</a:t>
            </a:fld>
            <a:endParaRPr lang="de-DE"/>
          </a:p>
        </p:txBody>
      </p:sp>
    </p:spTree>
    <p:extLst>
      <p:ext uri="{BB962C8B-B14F-4D97-AF65-F5344CB8AC3E}">
        <p14:creationId xmlns:p14="http://schemas.microsoft.com/office/powerpoint/2010/main" val="167533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In der Zukunft kann man das System noch verbessern.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z.B.</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Ausführungszeit zu verkürzen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Lokalisierungsgenauigkeit zu erhöhen.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Und wahrscheinlich auch die Verwendung von kodierten Magneten, mehrere Magnete Lokalisierung, oder Tracking nur Positionen ohne Rotationen.</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22</a:t>
            </a:fld>
            <a:endParaRPr lang="de-DE"/>
          </a:p>
        </p:txBody>
      </p:sp>
    </p:spTree>
    <p:extLst>
      <p:ext uri="{BB962C8B-B14F-4D97-AF65-F5344CB8AC3E}">
        <p14:creationId xmlns:p14="http://schemas.microsoft.com/office/powerpoint/2010/main" val="3594722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In der Zukunft kann man das System noch verbessern.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Die Hauptrichtungen sind nach meiner Meinung, Ausführungszeit zu verkürzen, Lokalisierungsgenauigkeit zu erhöhen.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Und wahrscheinlich auch die Verwendung von kodierten Magneten, mehrere Magnete Lokalisierung, oder Tracking nur Positionen ohne Rotationen.</a:t>
            </a:r>
            <a:endParaRPr lang="zh-CN" altLang="zh-CN" sz="1200" kern="1200" dirty="0">
              <a:solidFill>
                <a:schemeClr val="tx1"/>
              </a:solidFill>
              <a:effectLst/>
              <a:latin typeface="Arial" charset="0"/>
              <a:ea typeface="+mn-ea"/>
              <a:cs typeface="+mn-cs"/>
            </a:endParaRPr>
          </a:p>
          <a:p>
            <a:endParaRPr lang="zh-CN" altLang="en-US" dirty="0"/>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23</a:t>
            </a:fld>
            <a:endParaRPr lang="de-DE"/>
          </a:p>
        </p:txBody>
      </p:sp>
    </p:spTree>
    <p:extLst>
      <p:ext uri="{BB962C8B-B14F-4D97-AF65-F5344CB8AC3E}">
        <p14:creationId xmlns:p14="http://schemas.microsoft.com/office/powerpoint/2010/main" val="2546923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24</a:t>
            </a:fld>
            <a:endParaRPr lang="de-DE"/>
          </a:p>
        </p:txBody>
      </p:sp>
    </p:spTree>
    <p:extLst>
      <p:ext uri="{BB962C8B-B14F-4D97-AF65-F5344CB8AC3E}">
        <p14:creationId xmlns:p14="http://schemas.microsoft.com/office/powerpoint/2010/main" val="842506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25</a:t>
            </a:fld>
            <a:endParaRPr lang="de-DE"/>
          </a:p>
        </p:txBody>
      </p:sp>
    </p:spTree>
    <p:extLst>
      <p:ext uri="{BB962C8B-B14F-4D97-AF65-F5344CB8AC3E}">
        <p14:creationId xmlns:p14="http://schemas.microsoft.com/office/powerpoint/2010/main" val="868981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26</a:t>
            </a:fld>
            <a:endParaRPr lang="de-DE"/>
          </a:p>
        </p:txBody>
      </p:sp>
    </p:spTree>
    <p:extLst>
      <p:ext uri="{BB962C8B-B14F-4D97-AF65-F5344CB8AC3E}">
        <p14:creationId xmlns:p14="http://schemas.microsoft.com/office/powerpoint/2010/main" val="2262024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27</a:t>
            </a:fld>
            <a:endParaRPr lang="de-DE"/>
          </a:p>
        </p:txBody>
      </p:sp>
    </p:spTree>
    <p:extLst>
      <p:ext uri="{BB962C8B-B14F-4D97-AF65-F5344CB8AC3E}">
        <p14:creationId xmlns:p14="http://schemas.microsoft.com/office/powerpoint/2010/main" val="1245521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Wegen der Symmetrie berechne ich die MFD nur in i2 – i3 Ebene. Um die MFD an einem beliebigen Punkt zu berechnen, brauchen wir nun eine Koordinaten Umrechnung. Z.B. hier berechne ich die MFD von Punkt K aus Punkt V (ich benenne den Punkt V Vergleichspunkt)</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Was wir noch brauchen, ist eine 2D Interpolation, um die Genauigkeit zu erhöhen.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Das ist der Hauptteil von Magnet Modellierung.</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28</a:t>
            </a:fld>
            <a:endParaRPr lang="de-DE"/>
          </a:p>
        </p:txBody>
      </p:sp>
    </p:spTree>
    <p:extLst>
      <p:ext uri="{BB962C8B-B14F-4D97-AF65-F5344CB8AC3E}">
        <p14:creationId xmlns:p14="http://schemas.microsoft.com/office/powerpoint/2010/main" val="2928188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29</a:t>
            </a:fld>
            <a:endParaRPr lang="de-DE"/>
          </a:p>
        </p:txBody>
      </p:sp>
    </p:spTree>
    <p:extLst>
      <p:ext uri="{BB962C8B-B14F-4D97-AF65-F5344CB8AC3E}">
        <p14:creationId xmlns:p14="http://schemas.microsoft.com/office/powerpoint/2010/main" val="36275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Zuerst kommt die Modellierung von zylindrischen Magneten.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Laut </a:t>
            </a:r>
            <a:r>
              <a:rPr lang="de-DE" altLang="zh-CN" sz="1200" kern="1200" dirty="0" err="1">
                <a:solidFill>
                  <a:schemeClr val="tx1"/>
                </a:solidFill>
                <a:effectLst/>
                <a:latin typeface="Arial" charset="0"/>
                <a:ea typeface="+mn-ea"/>
                <a:cs typeface="+mn-cs"/>
              </a:rPr>
              <a:t>Biot</a:t>
            </a:r>
            <a:r>
              <a:rPr lang="de-DE" altLang="zh-CN" sz="1200" kern="1200" dirty="0">
                <a:solidFill>
                  <a:schemeClr val="tx1"/>
                </a:solidFill>
                <a:effectLst/>
                <a:latin typeface="Arial" charset="0"/>
                <a:ea typeface="+mn-ea"/>
                <a:cs typeface="+mn-cs"/>
              </a:rPr>
              <a:t>-</a:t>
            </a:r>
            <a:r>
              <a:rPr lang="de-DE" altLang="zh-CN" sz="1200" kern="1200" dirty="0" err="1">
                <a:solidFill>
                  <a:schemeClr val="tx1"/>
                </a:solidFill>
                <a:effectLst/>
                <a:latin typeface="Arial" charset="0"/>
                <a:ea typeface="+mn-ea"/>
                <a:cs typeface="+mn-cs"/>
              </a:rPr>
              <a:t>Savart</a:t>
            </a:r>
            <a:r>
              <a:rPr lang="de-DE" altLang="zh-CN" sz="1200" kern="1200" dirty="0">
                <a:solidFill>
                  <a:schemeClr val="tx1"/>
                </a:solidFill>
                <a:effectLst/>
                <a:latin typeface="Arial" charset="0"/>
                <a:ea typeface="+mn-ea"/>
                <a:cs typeface="+mn-cs"/>
              </a:rPr>
              <a:t>-Gesetz leite ich die analytischen Formeln der MFD Verteilung her.</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Danach berechne ich numerisch die MFD vom Magnet in einem 150 * 300 Quadrat Millimeter Bereich in í2 - i3 Ebene, die Grafik zeigen die MFD in i2, i3 Richtung, sowie ihren Absolutwert</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3</a:t>
            </a:fld>
            <a:endParaRPr lang="de-DE"/>
          </a:p>
        </p:txBody>
      </p:sp>
    </p:spTree>
    <p:extLst>
      <p:ext uri="{BB962C8B-B14F-4D97-AF65-F5344CB8AC3E}">
        <p14:creationId xmlns:p14="http://schemas.microsoft.com/office/powerpoint/2010/main" val="1573620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30</a:t>
            </a:fld>
            <a:endParaRPr lang="de-DE"/>
          </a:p>
        </p:txBody>
      </p:sp>
    </p:spTree>
    <p:extLst>
      <p:ext uri="{BB962C8B-B14F-4D97-AF65-F5344CB8AC3E}">
        <p14:creationId xmlns:p14="http://schemas.microsoft.com/office/powerpoint/2010/main" val="2528503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31</a:t>
            </a:fld>
            <a:endParaRPr lang="de-DE"/>
          </a:p>
        </p:txBody>
      </p:sp>
    </p:spTree>
    <p:extLst>
      <p:ext uri="{BB962C8B-B14F-4D97-AF65-F5344CB8AC3E}">
        <p14:creationId xmlns:p14="http://schemas.microsoft.com/office/powerpoint/2010/main" val="1588009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32</a:t>
            </a:fld>
            <a:endParaRPr lang="de-DE"/>
          </a:p>
        </p:txBody>
      </p:sp>
    </p:spTree>
    <p:extLst>
      <p:ext uri="{BB962C8B-B14F-4D97-AF65-F5344CB8AC3E}">
        <p14:creationId xmlns:p14="http://schemas.microsoft.com/office/powerpoint/2010/main" val="1881423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Hier habe ich einen Versuch gemacht. Ich lege den Magnet an der rechten hinten oben Ecke des Workspaces, und rotierte ich den Magnet. Wie linke bilde gezeigt.</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 </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Die detektierten Signale sehen so aus wie in dem rechten Bilden.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 </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Auffällig ist, dass am Sensor 5 die MFD nur 0.8 Gauß ist. Der Erde MFD ist ca. 0.5 Gauß. D.h. wir brauchen relative gute Sensoren um das Signal zu detektieren.</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33</a:t>
            </a:fld>
            <a:endParaRPr lang="de-DE"/>
          </a:p>
        </p:txBody>
      </p:sp>
    </p:spTree>
    <p:extLst>
      <p:ext uri="{BB962C8B-B14F-4D97-AF65-F5344CB8AC3E}">
        <p14:creationId xmlns:p14="http://schemas.microsoft.com/office/powerpoint/2010/main" val="2420309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34</a:t>
            </a:fld>
            <a:endParaRPr lang="de-DE"/>
          </a:p>
        </p:txBody>
      </p:sp>
    </p:spTree>
    <p:extLst>
      <p:ext uri="{BB962C8B-B14F-4D97-AF65-F5344CB8AC3E}">
        <p14:creationId xmlns:p14="http://schemas.microsoft.com/office/powerpoint/2010/main" val="2257472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35</a:t>
            </a:fld>
            <a:endParaRPr lang="de-DE"/>
          </a:p>
        </p:txBody>
      </p:sp>
    </p:spTree>
    <p:extLst>
      <p:ext uri="{BB962C8B-B14F-4D97-AF65-F5344CB8AC3E}">
        <p14:creationId xmlns:p14="http://schemas.microsoft.com/office/powerpoint/2010/main" val="3925396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36</a:t>
            </a:fld>
            <a:endParaRPr lang="de-DE"/>
          </a:p>
        </p:txBody>
      </p:sp>
    </p:spTree>
    <p:extLst>
      <p:ext uri="{BB962C8B-B14F-4D97-AF65-F5344CB8AC3E}">
        <p14:creationId xmlns:p14="http://schemas.microsoft.com/office/powerpoint/2010/main" val="3188872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37</a:t>
            </a:fld>
            <a:endParaRPr lang="de-DE"/>
          </a:p>
        </p:txBody>
      </p:sp>
    </p:spTree>
    <p:extLst>
      <p:ext uri="{BB962C8B-B14F-4D97-AF65-F5344CB8AC3E}">
        <p14:creationId xmlns:p14="http://schemas.microsoft.com/office/powerpoint/2010/main" val="3386805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38</a:t>
            </a:fld>
            <a:endParaRPr lang="de-DE"/>
          </a:p>
        </p:txBody>
      </p:sp>
    </p:spTree>
    <p:extLst>
      <p:ext uri="{BB962C8B-B14F-4D97-AF65-F5344CB8AC3E}">
        <p14:creationId xmlns:p14="http://schemas.microsoft.com/office/powerpoint/2010/main" val="1907434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39</a:t>
            </a:fld>
            <a:endParaRPr lang="de-DE"/>
          </a:p>
        </p:txBody>
      </p:sp>
    </p:spTree>
    <p:extLst>
      <p:ext uri="{BB962C8B-B14F-4D97-AF65-F5344CB8AC3E}">
        <p14:creationId xmlns:p14="http://schemas.microsoft.com/office/powerpoint/2010/main" val="149741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charset="0"/>
                <a:ea typeface="+mn-ea"/>
                <a:cs typeface="+mn-cs"/>
              </a:rPr>
              <a:t>Für den Proof of concept und die Untersuchung der erreichbaren Spezifikationen wollen wir uns zuerst auf kleine Anwendungen beschränken. Daher designen wir das System mit einem Workspace von</a:t>
            </a:r>
            <a:r>
              <a:rPr lang="de-DE" altLang="zh-CN" sz="1200" kern="1200" dirty="0">
                <a:solidFill>
                  <a:schemeClr val="tx1"/>
                </a:solidFill>
                <a:effectLst/>
                <a:latin typeface="Arial" charset="0"/>
                <a:ea typeface="+mn-ea"/>
                <a:cs typeface="+mn-cs"/>
              </a:rPr>
              <a:t> 10 * 10 * 5 cm </a:t>
            </a:r>
            <a:r>
              <a:rPr lang="zh-CN" altLang="zh-CN" sz="1200" kern="1200" dirty="0">
                <a:solidFill>
                  <a:schemeClr val="tx1"/>
                </a:solidFill>
                <a:effectLst/>
                <a:latin typeface="Arial" charset="0"/>
                <a:ea typeface="+mn-ea"/>
                <a:cs typeface="+mn-cs"/>
              </a:rPr>
              <a:t>und einem 5 * 5 Sensorarray</a:t>
            </a:r>
            <a:r>
              <a:rPr lang="de-DE" altLang="zh-CN" sz="1200" kern="1200" dirty="0">
                <a:solidFill>
                  <a:schemeClr val="tx1"/>
                </a:solidFill>
                <a:effectLst/>
                <a:latin typeface="Arial" charset="0"/>
                <a:ea typeface="+mn-ea"/>
                <a:cs typeface="+mn-cs"/>
              </a:rPr>
              <a:t> und dementsprechend bilde ich auch die Weltkoordinatensystem, das am Workspace festlegt.</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4</a:t>
            </a:fld>
            <a:endParaRPr lang="de-DE"/>
          </a:p>
        </p:txBody>
      </p:sp>
    </p:spTree>
    <p:extLst>
      <p:ext uri="{BB962C8B-B14F-4D97-AF65-F5344CB8AC3E}">
        <p14:creationId xmlns:p14="http://schemas.microsoft.com/office/powerpoint/2010/main" val="2186910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40</a:t>
            </a:fld>
            <a:endParaRPr lang="de-DE"/>
          </a:p>
        </p:txBody>
      </p:sp>
    </p:spTree>
    <p:extLst>
      <p:ext uri="{BB962C8B-B14F-4D97-AF65-F5344CB8AC3E}">
        <p14:creationId xmlns:p14="http://schemas.microsoft.com/office/powerpoint/2010/main" val="2508728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41</a:t>
            </a:fld>
            <a:endParaRPr lang="de-DE"/>
          </a:p>
        </p:txBody>
      </p:sp>
    </p:spTree>
    <p:extLst>
      <p:ext uri="{BB962C8B-B14F-4D97-AF65-F5344CB8AC3E}">
        <p14:creationId xmlns:p14="http://schemas.microsoft.com/office/powerpoint/2010/main" val="1032133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42</a:t>
            </a:fld>
            <a:endParaRPr lang="de-DE"/>
          </a:p>
        </p:txBody>
      </p:sp>
    </p:spTree>
    <p:extLst>
      <p:ext uri="{BB962C8B-B14F-4D97-AF65-F5344CB8AC3E}">
        <p14:creationId xmlns:p14="http://schemas.microsoft.com/office/powerpoint/2010/main" val="957998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Hier analysiere ich die ADC Auflösung und Sensitivität des Sensors. Um die Bewegung des Magnets von 1mm zu </a:t>
            </a:r>
            <a:r>
              <a:rPr lang="zh-CN" altLang="zh-CN" sz="1200" kern="1200" dirty="0">
                <a:solidFill>
                  <a:schemeClr val="tx1"/>
                </a:solidFill>
                <a:effectLst/>
                <a:latin typeface="Arial" charset="0"/>
                <a:ea typeface="+mn-ea"/>
                <a:cs typeface="+mn-cs"/>
              </a:rPr>
              <a:t>detektieren</a:t>
            </a:r>
            <a:r>
              <a:rPr lang="de-DE" altLang="zh-CN" sz="1200" kern="1200" dirty="0">
                <a:solidFill>
                  <a:schemeClr val="tx1"/>
                </a:solidFill>
                <a:effectLst/>
                <a:latin typeface="Arial" charset="0"/>
                <a:ea typeface="+mn-ea"/>
                <a:cs typeface="+mn-cs"/>
              </a:rPr>
              <a:t>, brauchen wir mindestens </a:t>
            </a:r>
            <a:r>
              <a:rPr lang="de-DE" altLang="zh-CN" sz="1200" kern="1200" dirty="0" err="1">
                <a:solidFill>
                  <a:schemeClr val="tx1"/>
                </a:solidFill>
                <a:effectLst/>
                <a:latin typeface="Arial" charset="0"/>
                <a:ea typeface="+mn-ea"/>
                <a:cs typeface="+mn-cs"/>
              </a:rPr>
              <a:t>z.B</a:t>
            </a:r>
            <a:r>
              <a:rPr lang="de-DE" altLang="zh-CN" sz="1200" kern="1200" dirty="0">
                <a:solidFill>
                  <a:schemeClr val="tx1"/>
                </a:solidFill>
                <a:effectLst/>
                <a:latin typeface="Arial" charset="0"/>
                <a:ea typeface="+mn-ea"/>
                <a:cs typeface="+mn-cs"/>
              </a:rPr>
              <a:t> 16 </a:t>
            </a:r>
            <a:r>
              <a:rPr lang="de-DE" altLang="zh-CN" sz="1200" kern="1200" dirty="0" err="1">
                <a:solidFill>
                  <a:schemeClr val="tx1"/>
                </a:solidFill>
                <a:effectLst/>
                <a:latin typeface="Arial" charset="0"/>
                <a:ea typeface="+mn-ea"/>
                <a:cs typeface="+mn-cs"/>
              </a:rPr>
              <a:t>bit</a:t>
            </a:r>
            <a:r>
              <a:rPr lang="de-DE" altLang="zh-CN" sz="1200" kern="1200" dirty="0">
                <a:solidFill>
                  <a:schemeClr val="tx1"/>
                </a:solidFill>
                <a:effectLst/>
                <a:latin typeface="Arial" charset="0"/>
                <a:ea typeface="+mn-ea"/>
                <a:cs typeface="+mn-cs"/>
              </a:rPr>
              <a:t> ADC und </a:t>
            </a:r>
            <a:r>
              <a:rPr lang="zh-CN" altLang="zh-CN" sz="1200" kern="1200" dirty="0">
                <a:solidFill>
                  <a:schemeClr val="tx1"/>
                </a:solidFill>
                <a:effectLst/>
                <a:latin typeface="Arial" charset="0"/>
                <a:ea typeface="+mn-ea"/>
                <a:cs typeface="+mn-cs"/>
              </a:rPr>
              <a:t>eine Sensitivität von 10‰ oder höher. Unter diesem Umständen ist die Bewegung innerhalb des hier weiß dargestellten Bereiches detektierbar</a:t>
            </a:r>
            <a:r>
              <a:rPr lang="de-DE" altLang="zh-CN" sz="1200" kern="1200" dirty="0">
                <a:solidFill>
                  <a:schemeClr val="tx1"/>
                </a:solidFill>
                <a:effectLst/>
                <a:latin typeface="Arial" charset="0"/>
                <a:ea typeface="+mn-ea"/>
                <a:cs typeface="+mn-cs"/>
              </a:rPr>
              <a:t>.</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Die detaillierten Anforderungen der Parameter der Sensoren und Sensorarray werden wir später noch besprechen</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5</a:t>
            </a:fld>
            <a:endParaRPr lang="de-DE"/>
          </a:p>
        </p:txBody>
      </p:sp>
    </p:spTree>
    <p:extLst>
      <p:ext uri="{BB962C8B-B14F-4D97-AF65-F5344CB8AC3E}">
        <p14:creationId xmlns:p14="http://schemas.microsoft.com/office/powerpoint/2010/main" val="222922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charset="0"/>
                <a:ea typeface="+mn-ea"/>
                <a:cs typeface="+mn-cs"/>
              </a:rPr>
              <a:t>Für den Lokalisierungsalgorithmus habe ich 2 Ansätze verglichen:</a:t>
            </a:r>
            <a:r>
              <a:rPr lang="de-DE" altLang="zh-CN" sz="1200" kern="1200" dirty="0">
                <a:solidFill>
                  <a:schemeClr val="tx1"/>
                </a:solidFill>
                <a:effectLst/>
                <a:latin typeface="Arial" charset="0"/>
                <a:ea typeface="+mn-ea"/>
                <a:cs typeface="+mn-cs"/>
              </a:rPr>
              <a:t> Gradierten Methode und Box Search.</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Im Praktisch funktioniert Gradienten Methode nicht so gut, weil es zu viele lokale Minimum gibt. Mit Gradierten Methode habe ich eigentlich nie eine richtige Orientierung des Magnets gefunden</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Deswegen verwende ich das sogenannte Box Search. Ich zerteile den Workspace in kleinere Teile und suche das Minimum an den Knoten, und dann verkleinere ich den Such Raum, und immer wieder, bis </a:t>
            </a:r>
            <a:r>
              <a:rPr lang="zh-CN" altLang="zh-CN" sz="1200" kern="1200" dirty="0">
                <a:solidFill>
                  <a:schemeClr val="tx1"/>
                </a:solidFill>
                <a:effectLst/>
                <a:latin typeface="Arial" charset="0"/>
                <a:ea typeface="+mn-ea"/>
                <a:cs typeface="+mn-cs"/>
              </a:rPr>
              <a:t>eine Endbedingung erreicht ist.</a:t>
            </a:r>
          </a:p>
          <a:p>
            <a:r>
              <a:rPr lang="de-DE" altLang="zh-CN" sz="1200" kern="1200" dirty="0">
                <a:solidFill>
                  <a:schemeClr val="tx1"/>
                </a:solidFill>
                <a:effectLst/>
                <a:latin typeface="Arial" charset="0"/>
                <a:ea typeface="+mn-ea"/>
                <a:cs typeface="+mn-cs"/>
              </a:rPr>
              <a:t>Diese Methode funktioniert sehr gut gegen die Terminierung in lokalem Minimum, aber braucht mehr Rechenaufwand.</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6</a:t>
            </a:fld>
            <a:endParaRPr lang="de-DE"/>
          </a:p>
        </p:txBody>
      </p:sp>
    </p:spTree>
    <p:extLst>
      <p:ext uri="{BB962C8B-B14F-4D97-AF65-F5344CB8AC3E}">
        <p14:creationId xmlns:p14="http://schemas.microsoft.com/office/powerpoint/2010/main" val="3625459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kern="1200" dirty="0">
                <a:solidFill>
                  <a:schemeClr val="tx1"/>
                </a:solidFill>
                <a:effectLst/>
                <a:latin typeface="Arial" charset="0"/>
                <a:ea typeface="+mn-ea"/>
                <a:cs typeface="+mn-cs"/>
              </a:rPr>
              <a:t>Nach der </a:t>
            </a:r>
            <a:r>
              <a:rPr lang="zh-CN" altLang="zh-CN" sz="1200" kern="1200" dirty="0">
                <a:solidFill>
                  <a:schemeClr val="tx1"/>
                </a:solidFill>
                <a:effectLst/>
                <a:latin typeface="Arial" charset="0"/>
                <a:ea typeface="+mn-ea"/>
                <a:cs typeface="+mn-cs"/>
              </a:rPr>
              <a:t>Realisierung der Simulation</a:t>
            </a:r>
            <a:r>
              <a:rPr lang="de-DE" altLang="zh-CN" sz="1200" kern="1200" dirty="0">
                <a:solidFill>
                  <a:schemeClr val="tx1"/>
                </a:solidFill>
                <a:effectLst/>
                <a:latin typeface="Arial" charset="0"/>
                <a:ea typeface="+mn-ea"/>
                <a:cs typeface="+mn-cs"/>
              </a:rPr>
              <a:t> des theoretischen Teils, </a:t>
            </a:r>
            <a:r>
              <a:rPr lang="zh-CN" altLang="zh-CN" sz="1200" kern="1200" dirty="0">
                <a:solidFill>
                  <a:schemeClr val="tx1"/>
                </a:solidFill>
                <a:effectLst/>
                <a:latin typeface="Arial" charset="0"/>
                <a:ea typeface="+mn-ea"/>
                <a:cs typeface="+mn-cs"/>
              </a:rPr>
              <a:t>habe ich einige Lokalisierungsversuche Simuliert</a:t>
            </a:r>
            <a:r>
              <a:rPr lang="de-DE" altLang="zh-CN" sz="1200" kern="1200" dirty="0">
                <a:solidFill>
                  <a:schemeClr val="tx1"/>
                </a:solidFill>
                <a:effectLst/>
                <a:latin typeface="Arial" charset="0"/>
                <a:ea typeface="+mn-ea"/>
                <a:cs typeface="+mn-cs"/>
              </a:rPr>
              <a:t>.</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Zuerst sample ich zufällig 1000 Test Punkte im Workspace und lokalisiere ich sie mit verschiedene </a:t>
            </a:r>
            <a:r>
              <a:rPr lang="zh-CN" altLang="zh-CN" sz="1200" kern="1200" dirty="0">
                <a:solidFill>
                  <a:schemeClr val="tx1"/>
                </a:solidFill>
                <a:effectLst/>
                <a:latin typeface="Arial" charset="0"/>
                <a:ea typeface="+mn-ea"/>
                <a:cs typeface="+mn-cs"/>
              </a:rPr>
              <a:t>Sensor Spezifikationen</a:t>
            </a:r>
            <a:r>
              <a:rPr lang="de-DE" altLang="zh-CN" sz="1200" kern="1200" dirty="0">
                <a:solidFill>
                  <a:schemeClr val="tx1"/>
                </a:solidFill>
                <a:effectLst/>
                <a:latin typeface="Arial" charset="0"/>
                <a:ea typeface="+mn-ea"/>
                <a:cs typeface="+mn-cs"/>
              </a:rPr>
              <a:t>, z.B. hier analysiere ich die Verhältnisse zwischen Lokalisierungsfehler und ADC Auflösung und Drift des Sensors</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7</a:t>
            </a:fld>
            <a:endParaRPr lang="de-DE"/>
          </a:p>
        </p:txBody>
      </p:sp>
    </p:spTree>
    <p:extLst>
      <p:ext uri="{BB962C8B-B14F-4D97-AF65-F5344CB8AC3E}">
        <p14:creationId xmlns:p14="http://schemas.microsoft.com/office/powerpoint/2010/main" val="1598469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charset="0"/>
                <a:ea typeface="+mn-ea"/>
                <a:cs typeface="+mn-cs"/>
              </a:rPr>
              <a:t>Auf diese Weise komme ich zu dem Ergebnis</a:t>
            </a:r>
            <a:r>
              <a:rPr lang="de-DE" altLang="zh-CN" sz="1200" kern="1200" dirty="0">
                <a:solidFill>
                  <a:schemeClr val="tx1"/>
                </a:solidFill>
                <a:effectLst/>
                <a:latin typeface="Arial" charset="0"/>
                <a:ea typeface="+mn-ea"/>
                <a:cs typeface="+mn-cs"/>
              </a:rPr>
              <a:t>, dass Je höhere ADC Auflösung ist, desto kleiner die Fehler sind.</a:t>
            </a:r>
            <a:endParaRPr lang="zh-CN" altLang="zh-CN" sz="1200" kern="1200" dirty="0">
              <a:solidFill>
                <a:schemeClr val="tx1"/>
              </a:solidFill>
              <a:effectLst/>
              <a:latin typeface="Arial" charset="0"/>
              <a:ea typeface="+mn-ea"/>
              <a:cs typeface="+mn-cs"/>
            </a:endParaRPr>
          </a:p>
          <a:p>
            <a:r>
              <a:rPr lang="de-DE" altLang="zh-CN" sz="1200" kern="1200" dirty="0">
                <a:solidFill>
                  <a:schemeClr val="tx1"/>
                </a:solidFill>
                <a:effectLst/>
                <a:latin typeface="Arial" charset="0"/>
                <a:ea typeface="+mn-ea"/>
                <a:cs typeface="+mn-cs"/>
              </a:rPr>
              <a:t>Aber 18 </a:t>
            </a:r>
            <a:r>
              <a:rPr lang="de-DE" altLang="zh-CN" sz="1200" kern="1200" dirty="0" err="1">
                <a:solidFill>
                  <a:schemeClr val="tx1"/>
                </a:solidFill>
                <a:effectLst/>
                <a:latin typeface="Arial" charset="0"/>
                <a:ea typeface="+mn-ea"/>
                <a:cs typeface="+mn-cs"/>
              </a:rPr>
              <a:t>bit</a:t>
            </a:r>
            <a:r>
              <a:rPr lang="de-DE" altLang="zh-CN" sz="1200" kern="1200" dirty="0">
                <a:solidFill>
                  <a:schemeClr val="tx1"/>
                </a:solidFill>
                <a:effectLst/>
                <a:latin typeface="Arial" charset="0"/>
                <a:ea typeface="+mn-ea"/>
                <a:cs typeface="+mn-cs"/>
              </a:rPr>
              <a:t> und 20 </a:t>
            </a:r>
            <a:r>
              <a:rPr lang="de-DE" altLang="zh-CN" sz="1200" kern="1200" dirty="0" err="1">
                <a:solidFill>
                  <a:schemeClr val="tx1"/>
                </a:solidFill>
                <a:effectLst/>
                <a:latin typeface="Arial" charset="0"/>
                <a:ea typeface="+mn-ea"/>
                <a:cs typeface="+mn-cs"/>
              </a:rPr>
              <a:t>bit</a:t>
            </a:r>
            <a:r>
              <a:rPr lang="de-DE" altLang="zh-CN" sz="1200" kern="1200" dirty="0">
                <a:solidFill>
                  <a:schemeClr val="tx1"/>
                </a:solidFill>
                <a:effectLst/>
                <a:latin typeface="Arial" charset="0"/>
                <a:ea typeface="+mn-ea"/>
                <a:cs typeface="+mn-cs"/>
              </a:rPr>
              <a:t> ADC machen nicht große Unterschiede. Grund dafür ist, dass18 </a:t>
            </a:r>
            <a:r>
              <a:rPr lang="de-DE" altLang="zh-CN" sz="1200" kern="1200" dirty="0" err="1">
                <a:solidFill>
                  <a:schemeClr val="tx1"/>
                </a:solidFill>
                <a:effectLst/>
                <a:latin typeface="Arial" charset="0"/>
                <a:ea typeface="+mn-ea"/>
                <a:cs typeface="+mn-cs"/>
              </a:rPr>
              <a:t>bit</a:t>
            </a:r>
            <a:r>
              <a:rPr lang="de-DE" altLang="zh-CN" sz="1200" kern="1200" dirty="0">
                <a:solidFill>
                  <a:schemeClr val="tx1"/>
                </a:solidFill>
                <a:effectLst/>
                <a:latin typeface="Arial" charset="0"/>
                <a:ea typeface="+mn-ea"/>
                <a:cs typeface="+mn-cs"/>
              </a:rPr>
              <a:t> ADC schon ausreichend ist, um die Bewegung zu detektieren.</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8</a:t>
            </a:fld>
            <a:endParaRPr lang="de-DE"/>
          </a:p>
        </p:txBody>
      </p:sp>
    </p:spTree>
    <p:extLst>
      <p:ext uri="{BB962C8B-B14F-4D97-AF65-F5344CB8AC3E}">
        <p14:creationId xmlns:p14="http://schemas.microsoft.com/office/powerpoint/2010/main" val="3032006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charset="0"/>
                <a:ea typeface="+mn-ea"/>
                <a:cs typeface="+mn-cs"/>
              </a:rPr>
              <a:t>Um den Einfluss Positionen auf den Lokalisierungsfehler z</a:t>
            </a:r>
            <a:r>
              <a:rPr lang="de-DE" altLang="zh-CN" sz="1200" kern="1200" dirty="0">
                <a:solidFill>
                  <a:schemeClr val="tx1"/>
                </a:solidFill>
                <a:effectLst/>
                <a:latin typeface="Arial" charset="0"/>
                <a:ea typeface="+mn-ea"/>
                <a:cs typeface="+mn-cs"/>
              </a:rPr>
              <a:t>u analysieren, sample ich 2500 gleichmäßig verteile Test Punkte</a:t>
            </a:r>
            <a:endParaRPr lang="zh-CN" altLang="zh-CN" sz="1200" kern="1200" dirty="0">
              <a:solidFill>
                <a:schemeClr val="tx1"/>
              </a:solidFill>
              <a:effectLst/>
              <a:latin typeface="Arial" charset="0"/>
              <a:ea typeface="+mn-ea"/>
              <a:cs typeface="+mn-cs"/>
            </a:endParaRPr>
          </a:p>
        </p:txBody>
      </p:sp>
      <p:sp>
        <p:nvSpPr>
          <p:cNvPr id="4" name="页脚占位符 3"/>
          <p:cNvSpPr>
            <a:spLocks noGrp="1"/>
          </p:cNvSpPr>
          <p:nvPr>
            <p:ph type="ftr" sz="quarter" idx="4"/>
          </p:nvPr>
        </p:nvSpPr>
        <p:spPr/>
        <p:txBody>
          <a:bodyPr/>
          <a:lstStyle/>
          <a:p>
            <a:pPr>
              <a:defRPr/>
            </a:pPr>
            <a:r>
              <a:rPr lang="de-DE"/>
              <a:t>Prof. Dr. Max Mustermann | Musterfakultät</a:t>
            </a:r>
          </a:p>
        </p:txBody>
      </p:sp>
      <p:sp>
        <p:nvSpPr>
          <p:cNvPr id="5" name="灯片编号占位符 4"/>
          <p:cNvSpPr>
            <a:spLocks noGrp="1"/>
          </p:cNvSpPr>
          <p:nvPr>
            <p:ph type="sldNum" sz="quarter" idx="5"/>
          </p:nvPr>
        </p:nvSpPr>
        <p:spPr/>
        <p:txBody>
          <a:bodyPr/>
          <a:lstStyle/>
          <a:p>
            <a:pPr>
              <a:defRPr/>
            </a:pPr>
            <a:fld id="{4F67A72A-DB5D-4F56-8EC2-CA1C05C6F544}" type="slidenum">
              <a:rPr lang="de-DE" smtClean="0"/>
              <a:pPr>
                <a:defRPr/>
              </a:pPr>
              <a:t>9</a:t>
            </a:fld>
            <a:endParaRPr lang="de-DE"/>
          </a:p>
        </p:txBody>
      </p:sp>
    </p:spTree>
    <p:extLst>
      <p:ext uri="{BB962C8B-B14F-4D97-AF65-F5344CB8AC3E}">
        <p14:creationId xmlns:p14="http://schemas.microsoft.com/office/powerpoint/2010/main" val="41775219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6756BDF-19AD-45FF-8E7E-4F426EED890E}"/>
              </a:ext>
            </a:extLst>
          </p:cNvPr>
          <p:cNvPicPr>
            <a:picLocks noChangeAspect="1"/>
          </p:cNvPicPr>
          <p:nvPr userDrawn="1"/>
        </p:nvPicPr>
        <p:blipFill>
          <a:blip r:embed="rId2"/>
          <a:stretch>
            <a:fillRect/>
          </a:stretch>
        </p:blipFill>
        <p:spPr>
          <a:xfrm>
            <a:off x="-1" y="2349769"/>
            <a:ext cx="12192001" cy="4103567"/>
          </a:xfrm>
          <a:prstGeom prst="rect">
            <a:avLst/>
          </a:prstGeom>
        </p:spPr>
      </p:pic>
      <p:pic>
        <p:nvPicPr>
          <p:cNvPr id="5" name="Picture 9" descr="II_rahmen_neu_tit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845"/>
            <a:ext cx="12192000"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fik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5288" y="332288"/>
            <a:ext cx="1650581" cy="748800"/>
          </a:xfrm>
          <a:prstGeom prst="rect">
            <a:avLst/>
          </a:prstGeom>
        </p:spPr>
      </p:pic>
      <p:sp>
        <p:nvSpPr>
          <p:cNvPr id="6" name="Text Box 14"/>
          <p:cNvSpPr txBox="1">
            <a:spLocks noChangeArrowheads="1"/>
          </p:cNvSpPr>
          <p:nvPr/>
        </p:nvSpPr>
        <p:spPr bwMode="auto">
          <a:xfrm>
            <a:off x="529168" y="6547122"/>
            <a:ext cx="4893733" cy="122238"/>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de-DE" sz="800"/>
              <a:t>KIT – The Research University in the Helmholtz Association</a:t>
            </a:r>
            <a:endParaRPr lang="de-DE" altLang="de-DE" sz="800" dirty="0"/>
          </a:p>
        </p:txBody>
      </p:sp>
      <p:sp>
        <p:nvSpPr>
          <p:cNvPr id="8" name="Text Box 14"/>
          <p:cNvSpPr txBox="1">
            <a:spLocks noChangeArrowheads="1"/>
          </p:cNvSpPr>
          <p:nvPr/>
        </p:nvSpPr>
        <p:spPr bwMode="auto">
          <a:xfrm>
            <a:off x="9757836" y="6497649"/>
            <a:ext cx="230293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e-DE" altLang="de-DE" sz="1600" b="1">
                <a:solidFill>
                  <a:schemeClr val="bg1"/>
                </a:solidFill>
              </a:rPr>
              <a:t>www.kit.edu</a:t>
            </a:r>
          </a:p>
        </p:txBody>
      </p:sp>
      <p:sp>
        <p:nvSpPr>
          <p:cNvPr id="11" name="Text Box 21"/>
          <p:cNvSpPr txBox="1">
            <a:spLocks noChangeArrowheads="1"/>
          </p:cNvSpPr>
          <p:nvPr userDrawn="1"/>
        </p:nvSpPr>
        <p:spPr bwMode="auto">
          <a:xfrm>
            <a:off x="791295" y="3339842"/>
            <a:ext cx="106094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hr-HR" altLang="de-DE" sz="1200" noProof="0" dirty="0">
                <a:solidFill>
                  <a:schemeClr val="bg1"/>
                </a:solidFill>
              </a:rPr>
              <a:t>KIT </a:t>
            </a:r>
            <a:r>
              <a:rPr lang="en-GB" altLang="de-DE" sz="1200" noProof="0" dirty="0">
                <a:solidFill>
                  <a:schemeClr val="bg1"/>
                </a:solidFill>
              </a:rPr>
              <a:t>Department of I</a:t>
            </a:r>
            <a:r>
              <a:rPr lang="en-GB" altLang="de-DE" sz="1200" i="0" noProof="0" dirty="0">
                <a:solidFill>
                  <a:schemeClr val="bg1"/>
                </a:solidFill>
              </a:rPr>
              <a:t>nformatics</a:t>
            </a:r>
            <a:r>
              <a:rPr lang="en-GB" altLang="de-DE" sz="1200" baseline="0" noProof="0" dirty="0">
                <a:solidFill>
                  <a:schemeClr val="bg1"/>
                </a:solidFill>
              </a:rPr>
              <a:t> – Institute for Anthropomatics and Robotics – Health Robotics and Automation (IAR-HERA),</a:t>
            </a:r>
            <a:r>
              <a:rPr lang="de-DE" altLang="de-DE" sz="1200" baseline="0" dirty="0">
                <a:solidFill>
                  <a:schemeClr val="bg1"/>
                </a:solidFill>
              </a:rPr>
              <a:t> Jun.-Prof. Franziska Mathis-Ullrich</a:t>
            </a:r>
            <a:endParaRPr lang="de-DE" altLang="de-DE" sz="1200" dirty="0">
              <a:solidFill>
                <a:schemeClr val="bg1"/>
              </a:solidFill>
            </a:endParaRPr>
          </a:p>
        </p:txBody>
      </p:sp>
      <p:pic>
        <p:nvPicPr>
          <p:cNvPr id="18" name="Grafik 17"/>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109522" y="6375413"/>
            <a:ext cx="4699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889704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Eine Ecke des Rechtecks abrunden 7" title="Bitte Eingeben"/>
          <p:cNvSpPr/>
          <p:nvPr userDrawn="1"/>
        </p:nvSpPr>
        <p:spPr>
          <a:xfrm>
            <a:off x="1" y="83344"/>
            <a:ext cx="9736667" cy="284730"/>
          </a:xfrm>
          <a:prstGeom prst="round1Rect">
            <a:avLst>
              <a:gd name="adj" fmla="val 50000"/>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24000" tIns="0" bIns="0" rtlCol="0" anchor="ctr"/>
          <a:lstStyle/>
          <a:p>
            <a:pPr>
              <a:spcBef>
                <a:spcPts val="100"/>
              </a:spcBef>
            </a:pPr>
            <a:endParaRPr lang="de-DE" b="1" dirty="0">
              <a:solidFill>
                <a:srgbClr val="FFFFFF"/>
              </a:solidFill>
            </a:endParaRPr>
          </a:p>
        </p:txBody>
      </p:sp>
      <p:sp>
        <p:nvSpPr>
          <p:cNvPr id="3" name="Inhaltsplatzhalt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de-DE"/>
          </a:p>
        </p:txBody>
      </p:sp>
      <p:sp>
        <p:nvSpPr>
          <p:cNvPr id="4" name="Rectangle 12"/>
          <p:cNvSpPr>
            <a:spLocks noGrp="1" noChangeArrowheads="1"/>
          </p:cNvSpPr>
          <p:nvPr>
            <p:ph type="ftr" sz="quarter" idx="10"/>
          </p:nvPr>
        </p:nvSpPr>
        <p:spPr>
          <a:ln/>
        </p:spPr>
        <p:txBody>
          <a:bodyPr/>
          <a:lstStyle>
            <a:lvl1pPr>
              <a:defRPr/>
            </a:lvl1pPr>
          </a:lstStyle>
          <a:p>
            <a:pPr>
              <a:defRPr/>
            </a:pPr>
            <a:r>
              <a:rPr lang="de-DE" altLang="de-DE" dirty="0"/>
              <a:t>Prof. Max Mustermann - Präsentationstitel</a:t>
            </a:r>
          </a:p>
        </p:txBody>
      </p:sp>
      <p:sp>
        <p:nvSpPr>
          <p:cNvPr id="12" name="Titel 11"/>
          <p:cNvSpPr>
            <a:spLocks noGrp="1"/>
          </p:cNvSpPr>
          <p:nvPr>
            <p:ph type="title"/>
          </p:nvPr>
        </p:nvSpPr>
        <p:spPr/>
        <p:txBody>
          <a:bodyPr/>
          <a:lstStyle/>
          <a:p>
            <a:r>
              <a:rPr lang="zh-CN" altLang="en-US"/>
              <a:t>单击此处编辑母版标题样式</a:t>
            </a:r>
            <a:endParaRPr lang="de-DE"/>
          </a:p>
        </p:txBody>
      </p:sp>
      <p:sp>
        <p:nvSpPr>
          <p:cNvPr id="14" name="Textplatzhalter 13"/>
          <p:cNvSpPr>
            <a:spLocks noGrp="1"/>
          </p:cNvSpPr>
          <p:nvPr>
            <p:ph type="body" sz="quarter" idx="11" hasCustomPrompt="1"/>
          </p:nvPr>
        </p:nvSpPr>
        <p:spPr>
          <a:xfrm>
            <a:off x="520708" y="115894"/>
            <a:ext cx="9031817" cy="217487"/>
          </a:xfrm>
        </p:spPr>
        <p:txBody>
          <a:bodyPr/>
          <a:lstStyle>
            <a:lvl1pPr marL="0" indent="0">
              <a:buNone/>
              <a:defRPr sz="1600" b="1" baseline="0">
                <a:solidFill>
                  <a:schemeClr val="bg1"/>
                </a:solidFill>
              </a:defRPr>
            </a:lvl1pPr>
          </a:lstStyle>
          <a:p>
            <a:pPr lvl="0"/>
            <a:r>
              <a:rPr lang="de-DE" dirty="0"/>
              <a:t>Folienthema durch klicken hinzufügen</a:t>
            </a:r>
          </a:p>
        </p:txBody>
      </p:sp>
      <p:sp>
        <p:nvSpPr>
          <p:cNvPr id="16" name="Inhaltsplatzhalter 15"/>
          <p:cNvSpPr>
            <a:spLocks noGrp="1"/>
          </p:cNvSpPr>
          <p:nvPr>
            <p:ph sz="quarter" idx="12" hasCustomPrompt="1"/>
          </p:nvPr>
        </p:nvSpPr>
        <p:spPr>
          <a:xfrm>
            <a:off x="520707" y="895350"/>
            <a:ext cx="9215967" cy="23018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600" b="1">
                <a:solidFill>
                  <a:schemeClr val="bg1">
                    <a:lumMod val="50000"/>
                  </a:schemeClr>
                </a:solidFill>
              </a:defRPr>
            </a:lvl1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de-DE" dirty="0"/>
              <a:t>2. Folientitel durch klicken hinzufügen</a:t>
            </a:r>
          </a:p>
          <a:p>
            <a:pPr lvl="0"/>
            <a:endParaRPr lang="de-DE" dirty="0"/>
          </a:p>
        </p:txBody>
      </p:sp>
    </p:spTree>
    <p:extLst>
      <p:ext uri="{BB962C8B-B14F-4D97-AF65-F5344CB8AC3E}">
        <p14:creationId xmlns:p14="http://schemas.microsoft.com/office/powerpoint/2010/main" val="986965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de-DE"/>
          </a:p>
        </p:txBody>
      </p:sp>
      <p:sp>
        <p:nvSpPr>
          <p:cNvPr id="4" name="Rectangle 12"/>
          <p:cNvSpPr>
            <a:spLocks noGrp="1" noChangeArrowheads="1"/>
          </p:cNvSpPr>
          <p:nvPr>
            <p:ph type="ftr" sz="quarter" idx="10"/>
          </p:nvPr>
        </p:nvSpPr>
        <p:spPr>
          <a:ln/>
        </p:spPr>
        <p:txBody>
          <a:bodyPr/>
          <a:lstStyle>
            <a:lvl1pPr>
              <a:defRPr/>
            </a:lvl1pPr>
          </a:lstStyle>
          <a:p>
            <a:pPr>
              <a:defRPr/>
            </a:pPr>
            <a:r>
              <a:rPr lang="de-DE" altLang="de-DE" dirty="0"/>
              <a:t>Prof. Max Mustermann - Präsentationstitel</a:t>
            </a:r>
          </a:p>
        </p:txBody>
      </p:sp>
      <p:sp>
        <p:nvSpPr>
          <p:cNvPr id="12" name="Titel 11"/>
          <p:cNvSpPr>
            <a:spLocks noGrp="1"/>
          </p:cNvSpPr>
          <p:nvPr>
            <p:ph type="title"/>
          </p:nvPr>
        </p:nvSpPr>
        <p:spPr/>
        <p:txBody>
          <a:bodyPr/>
          <a:lstStyle/>
          <a:p>
            <a:r>
              <a:rPr lang="zh-CN" altLang="en-US"/>
              <a:t>单击此处编辑母版标题样式</a:t>
            </a:r>
            <a:endParaRPr lang="de-DE"/>
          </a:p>
        </p:txBody>
      </p:sp>
      <p:sp>
        <p:nvSpPr>
          <p:cNvPr id="16" name="Inhaltsplatzhalter 15"/>
          <p:cNvSpPr>
            <a:spLocks noGrp="1"/>
          </p:cNvSpPr>
          <p:nvPr>
            <p:ph sz="quarter" idx="12" hasCustomPrompt="1"/>
          </p:nvPr>
        </p:nvSpPr>
        <p:spPr>
          <a:xfrm>
            <a:off x="520707" y="895350"/>
            <a:ext cx="9215967" cy="23018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600" b="1">
                <a:solidFill>
                  <a:schemeClr val="bg1">
                    <a:lumMod val="50000"/>
                  </a:schemeClr>
                </a:solidFill>
              </a:defRPr>
            </a:lvl1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de-DE" dirty="0"/>
              <a:t>2. Folientitel durch klicken hinzufügen</a:t>
            </a:r>
          </a:p>
          <a:p>
            <a:pPr lvl="0"/>
            <a:endParaRPr lang="de-DE" dirty="0"/>
          </a:p>
        </p:txBody>
      </p:sp>
    </p:spTree>
    <p:extLst>
      <p:ext uri="{BB962C8B-B14F-4D97-AF65-F5344CB8AC3E}">
        <p14:creationId xmlns:p14="http://schemas.microsoft.com/office/powerpoint/2010/main" val="2985381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9" name="Eine Ecke des Rechtecks abrunden 8" title="Bitte Eingeben"/>
          <p:cNvSpPr/>
          <p:nvPr userDrawn="1"/>
        </p:nvSpPr>
        <p:spPr>
          <a:xfrm>
            <a:off x="1" y="83344"/>
            <a:ext cx="9736667" cy="284730"/>
          </a:xfrm>
          <a:prstGeom prst="round1Rect">
            <a:avLst>
              <a:gd name="adj" fmla="val 50000"/>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24000" tIns="0" bIns="0" rtlCol="0" anchor="ctr"/>
          <a:lstStyle/>
          <a:p>
            <a:pPr>
              <a:spcBef>
                <a:spcPts val="100"/>
              </a:spcBef>
            </a:pPr>
            <a:endParaRPr lang="de-DE" b="1" dirty="0">
              <a:solidFill>
                <a:srgbClr val="FFFFFF"/>
              </a:solidFill>
            </a:endParaRPr>
          </a:p>
        </p:txBody>
      </p:sp>
      <p:sp>
        <p:nvSpPr>
          <p:cNvPr id="2" name="Titel 1"/>
          <p:cNvSpPr>
            <a:spLocks noGrp="1"/>
          </p:cNvSpPr>
          <p:nvPr>
            <p:ph type="title"/>
          </p:nvPr>
        </p:nvSpPr>
        <p:spPr/>
        <p:txBody>
          <a:bodyPr/>
          <a:lstStyle/>
          <a:p>
            <a:r>
              <a:rPr lang="zh-CN" altLang="en-US"/>
              <a:t>单击此处编辑母版标题样式</a:t>
            </a:r>
            <a:endParaRPr lang="de-DE"/>
          </a:p>
        </p:txBody>
      </p:sp>
      <p:sp>
        <p:nvSpPr>
          <p:cNvPr id="3" name="Inhaltsplatzhalter 2"/>
          <p:cNvSpPr>
            <a:spLocks noGrp="1"/>
          </p:cNvSpPr>
          <p:nvPr>
            <p:ph sz="half" idx="1"/>
          </p:nvPr>
        </p:nvSpPr>
        <p:spPr>
          <a:xfrm>
            <a:off x="522817" y="1198563"/>
            <a:ext cx="5469467" cy="489426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de-DE" dirty="0"/>
          </a:p>
        </p:txBody>
      </p:sp>
      <p:sp>
        <p:nvSpPr>
          <p:cNvPr id="4" name="Inhaltsplatzhalter 3"/>
          <p:cNvSpPr>
            <a:spLocks noGrp="1"/>
          </p:cNvSpPr>
          <p:nvPr>
            <p:ph sz="half" idx="2"/>
          </p:nvPr>
        </p:nvSpPr>
        <p:spPr>
          <a:xfrm>
            <a:off x="6195485" y="1198563"/>
            <a:ext cx="5469467" cy="489426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de-DE" dirty="0"/>
          </a:p>
        </p:txBody>
      </p:sp>
      <p:sp>
        <p:nvSpPr>
          <p:cNvPr id="5" name="Rectangle 12"/>
          <p:cNvSpPr>
            <a:spLocks noGrp="1" noChangeArrowheads="1"/>
          </p:cNvSpPr>
          <p:nvPr>
            <p:ph type="ftr" sz="quarter" idx="10"/>
          </p:nvPr>
        </p:nvSpPr>
        <p:spPr>
          <a:ln/>
        </p:spPr>
        <p:txBody>
          <a:bodyPr/>
          <a:lstStyle>
            <a:lvl1pPr>
              <a:defRPr/>
            </a:lvl1pPr>
          </a:lstStyle>
          <a:p>
            <a:pPr>
              <a:defRPr/>
            </a:pPr>
            <a:r>
              <a:rPr lang="de-DE" altLang="de-DE"/>
              <a:t>Prof. Max Mustermann - Präsentationstitel</a:t>
            </a:r>
          </a:p>
        </p:txBody>
      </p:sp>
      <p:sp>
        <p:nvSpPr>
          <p:cNvPr id="6" name="Textplatzhalter 13"/>
          <p:cNvSpPr>
            <a:spLocks noGrp="1"/>
          </p:cNvSpPr>
          <p:nvPr>
            <p:ph type="body" sz="quarter" idx="11" hasCustomPrompt="1"/>
          </p:nvPr>
        </p:nvSpPr>
        <p:spPr>
          <a:xfrm>
            <a:off x="520708" y="115894"/>
            <a:ext cx="9031817" cy="217487"/>
          </a:xfrm>
        </p:spPr>
        <p:txBody>
          <a:bodyPr/>
          <a:lstStyle>
            <a:lvl1pPr marL="0" indent="0">
              <a:buNone/>
              <a:defRPr sz="1600" b="1" baseline="0">
                <a:solidFill>
                  <a:schemeClr val="bg1"/>
                </a:solidFill>
              </a:defRPr>
            </a:lvl1pPr>
          </a:lstStyle>
          <a:p>
            <a:pPr lvl="0"/>
            <a:r>
              <a:rPr lang="de-DE" dirty="0"/>
              <a:t>Folienthema durch klicken hinzufügen</a:t>
            </a:r>
          </a:p>
        </p:txBody>
      </p:sp>
      <p:sp>
        <p:nvSpPr>
          <p:cNvPr id="7" name="Inhaltsplatzhalter 15"/>
          <p:cNvSpPr>
            <a:spLocks noGrp="1"/>
          </p:cNvSpPr>
          <p:nvPr>
            <p:ph sz="quarter" idx="12" hasCustomPrompt="1"/>
          </p:nvPr>
        </p:nvSpPr>
        <p:spPr>
          <a:xfrm>
            <a:off x="520707" y="895350"/>
            <a:ext cx="9215967" cy="23018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600" b="1">
                <a:solidFill>
                  <a:schemeClr val="bg1">
                    <a:lumMod val="50000"/>
                  </a:schemeClr>
                </a:solidFill>
              </a:defRPr>
            </a:lvl1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de-DE" dirty="0"/>
              <a:t>2. Folientitel durch klicken hinzufügen</a:t>
            </a:r>
          </a:p>
          <a:p>
            <a:pPr lvl="0"/>
            <a:endParaRPr lang="de-DE" dirty="0"/>
          </a:p>
        </p:txBody>
      </p:sp>
    </p:spTree>
    <p:extLst>
      <p:ext uri="{BB962C8B-B14F-4D97-AF65-F5344CB8AC3E}">
        <p14:creationId xmlns:p14="http://schemas.microsoft.com/office/powerpoint/2010/main" val="107644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de-DE"/>
          </a:p>
        </p:txBody>
      </p:sp>
      <p:sp>
        <p:nvSpPr>
          <p:cNvPr id="3" name="Inhaltsplatzhalter 2"/>
          <p:cNvSpPr>
            <a:spLocks noGrp="1"/>
          </p:cNvSpPr>
          <p:nvPr>
            <p:ph sz="half" idx="1"/>
          </p:nvPr>
        </p:nvSpPr>
        <p:spPr>
          <a:xfrm>
            <a:off x="522817" y="1198563"/>
            <a:ext cx="5469467" cy="489426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de-DE" dirty="0"/>
          </a:p>
        </p:txBody>
      </p:sp>
      <p:sp>
        <p:nvSpPr>
          <p:cNvPr id="4" name="Inhaltsplatzhalter 3"/>
          <p:cNvSpPr>
            <a:spLocks noGrp="1"/>
          </p:cNvSpPr>
          <p:nvPr>
            <p:ph sz="half" idx="2"/>
          </p:nvPr>
        </p:nvSpPr>
        <p:spPr>
          <a:xfrm>
            <a:off x="6195485" y="1198563"/>
            <a:ext cx="5469467" cy="489426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de-DE" dirty="0"/>
          </a:p>
        </p:txBody>
      </p:sp>
      <p:sp>
        <p:nvSpPr>
          <p:cNvPr id="5" name="Rectangle 12"/>
          <p:cNvSpPr>
            <a:spLocks noGrp="1" noChangeArrowheads="1"/>
          </p:cNvSpPr>
          <p:nvPr>
            <p:ph type="ftr" sz="quarter" idx="10"/>
          </p:nvPr>
        </p:nvSpPr>
        <p:spPr>
          <a:ln/>
        </p:spPr>
        <p:txBody>
          <a:bodyPr/>
          <a:lstStyle>
            <a:lvl1pPr>
              <a:defRPr/>
            </a:lvl1pPr>
          </a:lstStyle>
          <a:p>
            <a:pPr>
              <a:defRPr/>
            </a:pPr>
            <a:r>
              <a:rPr lang="de-DE" altLang="de-DE"/>
              <a:t>Prof. Max Mustermann - Präsentationstitel</a:t>
            </a:r>
          </a:p>
        </p:txBody>
      </p:sp>
      <p:sp>
        <p:nvSpPr>
          <p:cNvPr id="7" name="Inhaltsplatzhalter 15"/>
          <p:cNvSpPr>
            <a:spLocks noGrp="1"/>
          </p:cNvSpPr>
          <p:nvPr>
            <p:ph sz="quarter" idx="12" hasCustomPrompt="1"/>
          </p:nvPr>
        </p:nvSpPr>
        <p:spPr>
          <a:xfrm>
            <a:off x="520707" y="895350"/>
            <a:ext cx="9215967" cy="23018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600" b="1">
                <a:solidFill>
                  <a:schemeClr val="bg1">
                    <a:lumMod val="50000"/>
                  </a:schemeClr>
                </a:solidFill>
              </a:defRPr>
            </a:lvl1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de-DE" dirty="0"/>
              <a:t>2. Folientitel durch klicken hinzufügen</a:t>
            </a:r>
          </a:p>
          <a:p>
            <a:pPr lvl="0"/>
            <a:endParaRPr lang="de-DE" dirty="0"/>
          </a:p>
        </p:txBody>
      </p:sp>
    </p:spTree>
    <p:extLst>
      <p:ext uri="{BB962C8B-B14F-4D97-AF65-F5344CB8AC3E}">
        <p14:creationId xmlns:p14="http://schemas.microsoft.com/office/powerpoint/2010/main" val="31717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Eine Ecke des Rechtecks abrunden 6" title="Bitte Eingeben"/>
          <p:cNvSpPr/>
          <p:nvPr userDrawn="1"/>
        </p:nvSpPr>
        <p:spPr>
          <a:xfrm>
            <a:off x="1" y="83344"/>
            <a:ext cx="9736667" cy="284730"/>
          </a:xfrm>
          <a:prstGeom prst="round1Rect">
            <a:avLst>
              <a:gd name="adj" fmla="val 50000"/>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24000" tIns="0" bIns="0" rtlCol="0" anchor="ctr"/>
          <a:lstStyle/>
          <a:p>
            <a:pPr>
              <a:spcBef>
                <a:spcPts val="100"/>
              </a:spcBef>
            </a:pPr>
            <a:endParaRPr lang="de-DE" b="1" dirty="0">
              <a:solidFill>
                <a:srgbClr val="FFFFFF"/>
              </a:solidFill>
            </a:endParaRPr>
          </a:p>
        </p:txBody>
      </p:sp>
      <p:sp>
        <p:nvSpPr>
          <p:cNvPr id="2" name="Titel 1"/>
          <p:cNvSpPr>
            <a:spLocks noGrp="1"/>
          </p:cNvSpPr>
          <p:nvPr>
            <p:ph type="title"/>
          </p:nvPr>
        </p:nvSpPr>
        <p:spPr/>
        <p:txBody>
          <a:bodyPr/>
          <a:lstStyle/>
          <a:p>
            <a:r>
              <a:rPr lang="zh-CN" altLang="en-US"/>
              <a:t>单击此处编辑母版标题样式</a:t>
            </a:r>
            <a:endParaRPr lang="de-DE"/>
          </a:p>
        </p:txBody>
      </p:sp>
      <p:sp>
        <p:nvSpPr>
          <p:cNvPr id="3" name="Rectangle 12"/>
          <p:cNvSpPr>
            <a:spLocks noGrp="1" noChangeArrowheads="1"/>
          </p:cNvSpPr>
          <p:nvPr>
            <p:ph type="ftr" sz="quarter" idx="10"/>
          </p:nvPr>
        </p:nvSpPr>
        <p:spPr>
          <a:ln/>
        </p:spPr>
        <p:txBody>
          <a:bodyPr/>
          <a:lstStyle>
            <a:lvl1pPr>
              <a:defRPr/>
            </a:lvl1pPr>
          </a:lstStyle>
          <a:p>
            <a:pPr>
              <a:defRPr/>
            </a:pPr>
            <a:r>
              <a:rPr lang="de-DE" altLang="de-DE"/>
              <a:t>Prof. Max Mustermann - Präsentationstitel</a:t>
            </a:r>
          </a:p>
        </p:txBody>
      </p:sp>
      <p:sp>
        <p:nvSpPr>
          <p:cNvPr id="4" name="Textplatzhalter 13"/>
          <p:cNvSpPr>
            <a:spLocks noGrp="1"/>
          </p:cNvSpPr>
          <p:nvPr>
            <p:ph type="body" sz="quarter" idx="11" hasCustomPrompt="1"/>
          </p:nvPr>
        </p:nvSpPr>
        <p:spPr>
          <a:xfrm>
            <a:off x="520708" y="115894"/>
            <a:ext cx="9031817" cy="217487"/>
          </a:xfrm>
        </p:spPr>
        <p:txBody>
          <a:bodyPr/>
          <a:lstStyle>
            <a:lvl1pPr marL="0" indent="0">
              <a:buNone/>
              <a:defRPr sz="1600" b="1" baseline="0">
                <a:solidFill>
                  <a:schemeClr val="bg1"/>
                </a:solidFill>
              </a:defRPr>
            </a:lvl1pPr>
          </a:lstStyle>
          <a:p>
            <a:pPr lvl="0"/>
            <a:r>
              <a:rPr lang="de-DE" dirty="0"/>
              <a:t>Folienthema durch klicken hinzufügen</a:t>
            </a:r>
          </a:p>
        </p:txBody>
      </p:sp>
      <p:sp>
        <p:nvSpPr>
          <p:cNvPr id="5" name="Inhaltsplatzhalter 15"/>
          <p:cNvSpPr>
            <a:spLocks noGrp="1"/>
          </p:cNvSpPr>
          <p:nvPr>
            <p:ph sz="quarter" idx="12" hasCustomPrompt="1"/>
          </p:nvPr>
        </p:nvSpPr>
        <p:spPr>
          <a:xfrm>
            <a:off x="520707" y="895350"/>
            <a:ext cx="9215967" cy="23018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600" b="1">
                <a:solidFill>
                  <a:schemeClr val="bg1">
                    <a:lumMod val="50000"/>
                  </a:schemeClr>
                </a:solidFill>
              </a:defRPr>
            </a:lvl1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de-DE" dirty="0"/>
              <a:t>2. Folientitel durch klicken hinzufügen</a:t>
            </a:r>
          </a:p>
          <a:p>
            <a:pPr lvl="0"/>
            <a:endParaRPr lang="de-DE" dirty="0"/>
          </a:p>
        </p:txBody>
      </p:sp>
    </p:spTree>
    <p:extLst>
      <p:ext uri="{BB962C8B-B14F-4D97-AF65-F5344CB8AC3E}">
        <p14:creationId xmlns:p14="http://schemas.microsoft.com/office/powerpoint/2010/main" val="221120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de-DE"/>
          </a:p>
        </p:txBody>
      </p:sp>
      <p:sp>
        <p:nvSpPr>
          <p:cNvPr id="3" name="Rectangle 12"/>
          <p:cNvSpPr>
            <a:spLocks noGrp="1" noChangeArrowheads="1"/>
          </p:cNvSpPr>
          <p:nvPr>
            <p:ph type="ftr" sz="quarter" idx="10"/>
          </p:nvPr>
        </p:nvSpPr>
        <p:spPr>
          <a:ln/>
        </p:spPr>
        <p:txBody>
          <a:bodyPr/>
          <a:lstStyle>
            <a:lvl1pPr>
              <a:defRPr/>
            </a:lvl1pPr>
          </a:lstStyle>
          <a:p>
            <a:pPr>
              <a:defRPr/>
            </a:pPr>
            <a:r>
              <a:rPr lang="de-DE" altLang="de-DE"/>
              <a:t>Prof. Max Mustermann - Präsentationstitel</a:t>
            </a:r>
          </a:p>
        </p:txBody>
      </p:sp>
      <p:sp>
        <p:nvSpPr>
          <p:cNvPr id="5" name="Inhaltsplatzhalter 15"/>
          <p:cNvSpPr>
            <a:spLocks noGrp="1"/>
          </p:cNvSpPr>
          <p:nvPr>
            <p:ph sz="quarter" idx="12" hasCustomPrompt="1"/>
          </p:nvPr>
        </p:nvSpPr>
        <p:spPr>
          <a:xfrm>
            <a:off x="520707" y="895350"/>
            <a:ext cx="9215967" cy="230188"/>
          </a:xfrm>
        </p:spPr>
        <p:txBody>
          <a:bodyPr/>
          <a:lstStyle>
            <a:lvl1pPr marL="0" marR="0" indent="0" algn="l" defTabSz="914400" rtl="0" eaLnBrk="1" fontAlgn="base" latinLnBrk="0" hangingPunct="1">
              <a:lnSpc>
                <a:spcPct val="100000"/>
              </a:lnSpc>
              <a:spcBef>
                <a:spcPct val="20000"/>
              </a:spcBef>
              <a:spcAft>
                <a:spcPct val="0"/>
              </a:spcAft>
              <a:buClrTx/>
              <a:buSzTx/>
              <a:buFontTx/>
              <a:buNone/>
              <a:tabLst/>
              <a:defRPr sz="1600" b="1">
                <a:solidFill>
                  <a:schemeClr val="bg1">
                    <a:lumMod val="50000"/>
                  </a:schemeClr>
                </a:solidFill>
              </a:defRPr>
            </a:lvl1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de-DE" dirty="0"/>
              <a:t>2. Folientitel durch klicken hinzufügen</a:t>
            </a:r>
          </a:p>
          <a:p>
            <a:pPr lvl="0"/>
            <a:endParaRPr lang="de-DE" dirty="0"/>
          </a:p>
        </p:txBody>
      </p:sp>
    </p:spTree>
    <p:extLst>
      <p:ext uri="{BB962C8B-B14F-4D97-AF65-F5344CB8AC3E}">
        <p14:creationId xmlns:p14="http://schemas.microsoft.com/office/powerpoint/2010/main" val="3175259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de-DE" altLang="de-DE"/>
              <a:t>Prof. Max Mustermann - Präsentationstitel</a:t>
            </a:r>
          </a:p>
        </p:txBody>
      </p:sp>
      <p:sp>
        <p:nvSpPr>
          <p:cNvPr id="4" name="Eine Ecke des Rechtecks abrunden 3" title="Bitte Eingeben"/>
          <p:cNvSpPr/>
          <p:nvPr userDrawn="1"/>
        </p:nvSpPr>
        <p:spPr>
          <a:xfrm>
            <a:off x="1" y="83344"/>
            <a:ext cx="9736667" cy="284730"/>
          </a:xfrm>
          <a:prstGeom prst="round1Rect">
            <a:avLst>
              <a:gd name="adj" fmla="val 50000"/>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24000" tIns="0" bIns="0" rtlCol="0" anchor="ctr"/>
          <a:lstStyle/>
          <a:p>
            <a:pPr>
              <a:spcBef>
                <a:spcPts val="100"/>
              </a:spcBef>
            </a:pPr>
            <a:endParaRPr lang="de-DE" b="1" dirty="0">
              <a:solidFill>
                <a:srgbClr val="FFFFFF"/>
              </a:solidFill>
            </a:endParaRPr>
          </a:p>
        </p:txBody>
      </p:sp>
      <p:sp>
        <p:nvSpPr>
          <p:cNvPr id="5" name="Textplatzhalter 13"/>
          <p:cNvSpPr>
            <a:spLocks noGrp="1"/>
          </p:cNvSpPr>
          <p:nvPr>
            <p:ph type="body" sz="quarter" idx="11" hasCustomPrompt="1"/>
          </p:nvPr>
        </p:nvSpPr>
        <p:spPr>
          <a:xfrm>
            <a:off x="520708" y="115894"/>
            <a:ext cx="9031817" cy="217487"/>
          </a:xfrm>
        </p:spPr>
        <p:txBody>
          <a:bodyPr/>
          <a:lstStyle>
            <a:lvl1pPr marL="0" indent="0">
              <a:buNone/>
              <a:defRPr sz="1600" b="1" baseline="0">
                <a:solidFill>
                  <a:schemeClr val="bg1"/>
                </a:solidFill>
              </a:defRPr>
            </a:lvl1pPr>
          </a:lstStyle>
          <a:p>
            <a:pPr lvl="0"/>
            <a:r>
              <a:rPr lang="de-DE" dirty="0"/>
              <a:t>Folienthema durch klicken hinzufügen</a:t>
            </a:r>
          </a:p>
        </p:txBody>
      </p:sp>
    </p:spTree>
    <p:extLst>
      <p:ext uri="{BB962C8B-B14F-4D97-AF65-F5344CB8AC3E}">
        <p14:creationId xmlns:p14="http://schemas.microsoft.com/office/powerpoint/2010/main" val="3491194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defRPr/>
            </a:pPr>
            <a:r>
              <a:rPr lang="de-DE" altLang="de-DE"/>
              <a:t>Prof. Max Mustermann - Präsentationstitel</a:t>
            </a:r>
          </a:p>
        </p:txBody>
      </p:sp>
    </p:spTree>
    <p:extLst>
      <p:ext uri="{BB962C8B-B14F-4D97-AF65-F5344CB8AC3E}">
        <p14:creationId xmlns:p14="http://schemas.microsoft.com/office/powerpoint/2010/main" val="1806394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I_rahmen_neu_fol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520708" y="333386"/>
            <a:ext cx="967686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e-DE" altLang="de-DE" dirty="0"/>
              <a:t>Folientitel durch klicken hinzufügen</a:t>
            </a:r>
          </a:p>
        </p:txBody>
      </p:sp>
      <p:sp>
        <p:nvSpPr>
          <p:cNvPr id="1028" name="Rectangle 3"/>
          <p:cNvSpPr>
            <a:spLocks noGrp="1" noChangeArrowheads="1"/>
          </p:cNvSpPr>
          <p:nvPr>
            <p:ph type="body" idx="1"/>
          </p:nvPr>
        </p:nvSpPr>
        <p:spPr bwMode="auto">
          <a:xfrm>
            <a:off x="522820" y="1198563"/>
            <a:ext cx="11142133"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dirty="0"/>
              <a:t>Karlsruhe Institute </a:t>
            </a:r>
            <a:r>
              <a:rPr lang="de-DE" altLang="de-DE" dirty="0" err="1"/>
              <a:t>of</a:t>
            </a:r>
            <a:r>
              <a:rPr lang="de-DE" altLang="de-DE" dirty="0"/>
              <a:t> Technology (KIT).</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1030" name="Text Box 11"/>
          <p:cNvSpPr txBox="1">
            <a:spLocks noChangeArrowheads="1"/>
          </p:cNvSpPr>
          <p:nvPr/>
        </p:nvSpPr>
        <p:spPr bwMode="auto">
          <a:xfrm>
            <a:off x="334436" y="6445250"/>
            <a:ext cx="43391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fld id="{C9A3BCB7-53F7-4CEB-A9D8-3986DC682D22}" type="slidenum">
              <a:rPr lang="de-DE" altLang="de-DE" sz="900" b="1" smtClean="0"/>
              <a:pPr eaLnBrk="1" hangingPunct="1">
                <a:spcBef>
                  <a:spcPct val="50000"/>
                </a:spcBef>
                <a:defRPr/>
              </a:pPr>
              <a:t>‹#›</a:t>
            </a:fld>
            <a:endParaRPr lang="de-DE" altLang="de-DE" sz="900" b="1"/>
          </a:p>
        </p:txBody>
      </p:sp>
      <p:sp>
        <p:nvSpPr>
          <p:cNvPr id="1032" name="Rectangle 11"/>
          <p:cNvSpPr>
            <a:spLocks noChangeArrowheads="1"/>
          </p:cNvSpPr>
          <p:nvPr/>
        </p:nvSpPr>
        <p:spPr bwMode="auto">
          <a:xfrm>
            <a:off x="817033" y="6445261"/>
            <a:ext cx="115146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502721D-4FB2-44E6-8ECB-01285A512724}" type="datetime1">
              <a:rPr lang="de-DE" altLang="de-DE" sz="900" smtClean="0"/>
              <a:pPr eaLnBrk="1" hangingPunct="1">
                <a:defRPr/>
              </a:pPr>
              <a:t>12.04.2020</a:t>
            </a:fld>
            <a:endParaRPr lang="de-DE" altLang="de-DE" sz="900"/>
          </a:p>
        </p:txBody>
      </p:sp>
      <p:sp>
        <p:nvSpPr>
          <p:cNvPr id="1036" name="Rectangle 12"/>
          <p:cNvSpPr>
            <a:spLocks noGrp="1" noChangeArrowheads="1"/>
          </p:cNvSpPr>
          <p:nvPr>
            <p:ph type="ftr" sz="quarter" idx="3"/>
          </p:nvPr>
        </p:nvSpPr>
        <p:spPr bwMode="auto">
          <a:xfrm>
            <a:off x="1695890" y="6445261"/>
            <a:ext cx="792850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defRPr sz="900"/>
            </a:lvl1pPr>
          </a:lstStyle>
          <a:p>
            <a:pPr>
              <a:defRPr/>
            </a:pPr>
            <a:r>
              <a:rPr lang="de-DE" altLang="de-DE"/>
              <a:t>Prof. Max Mustermann – Presentation Title</a:t>
            </a:r>
            <a:endParaRPr lang="de-DE" altLang="de-DE" dirty="0"/>
          </a:p>
        </p:txBody>
      </p:sp>
      <p:pic>
        <p:nvPicPr>
          <p:cNvPr id="3" name="Grafik 2"/>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425396" y="333375"/>
            <a:ext cx="1238787" cy="561986"/>
          </a:xfrm>
          <a:prstGeom prst="rect">
            <a:avLst/>
          </a:prstGeom>
        </p:spPr>
      </p:pic>
      <p:sp>
        <p:nvSpPr>
          <p:cNvPr id="2" name="Textfeld 1"/>
          <p:cNvSpPr txBox="1"/>
          <p:nvPr userDrawn="1"/>
        </p:nvSpPr>
        <p:spPr>
          <a:xfrm>
            <a:off x="10425396" y="6445250"/>
            <a:ext cx="1359236" cy="369332"/>
          </a:xfrm>
          <a:prstGeom prst="rect">
            <a:avLst/>
          </a:prstGeom>
          <a:noFill/>
        </p:spPr>
        <p:txBody>
          <a:bodyPr wrap="square" rtlCol="0">
            <a:spAutoFit/>
          </a:bodyPr>
          <a:lstStyle/>
          <a:p>
            <a:r>
              <a:rPr lang="en-US" dirty="0"/>
              <a:t>IAR-</a:t>
            </a:r>
            <a:r>
              <a:rPr lang="en-US" baseline="0" dirty="0"/>
              <a:t>HERA</a:t>
            </a:r>
            <a:endParaRPr lang="en-US" dirty="0"/>
          </a:p>
        </p:txBody>
      </p:sp>
    </p:spTree>
    <p:extLst>
      <p:ext uri="{BB962C8B-B14F-4D97-AF65-F5344CB8AC3E}">
        <p14:creationId xmlns:p14="http://schemas.microsoft.com/office/powerpoint/2010/main" val="10866579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4" r:id="rId3"/>
    <p:sldLayoutId id="2147483711" r:id="rId4"/>
    <p:sldLayoutId id="2147483718" r:id="rId5"/>
    <p:sldLayoutId id="2147483712" r:id="rId6"/>
    <p:sldLayoutId id="2147483716" r:id="rId7"/>
    <p:sldLayoutId id="2147483713" r:id="rId8"/>
    <p:sldLayoutId id="2147483717" r:id="rId9"/>
  </p:sldLayoutIdLst>
  <p:hf hdr="0"/>
  <p:txStyles>
    <p:titleStyle>
      <a:lvl1pPr algn="l" rtl="0" eaLnBrk="1" fontAlgn="base" hangingPunct="1">
        <a:spcBef>
          <a:spcPct val="0"/>
        </a:spcBef>
        <a:spcAft>
          <a:spcPct val="0"/>
        </a:spcAft>
        <a:defRPr sz="24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314325" indent="-314325" algn="l" rtl="0" eaLnBrk="1" fontAlgn="base" hangingPunct="1">
        <a:spcBef>
          <a:spcPct val="20000"/>
        </a:spcBef>
        <a:spcAft>
          <a:spcPct val="0"/>
        </a:spcAft>
        <a:buBlip>
          <a:blip r:embed="rId13"/>
        </a:buBlip>
        <a:defRPr sz="2000">
          <a:solidFill>
            <a:schemeClr val="tx1"/>
          </a:solidFill>
          <a:latin typeface="+mn-lt"/>
          <a:ea typeface="+mn-ea"/>
          <a:cs typeface="+mn-cs"/>
        </a:defRPr>
      </a:lvl1pPr>
      <a:lvl2pPr marL="790575" indent="-314325" algn="l" rtl="0" eaLnBrk="1" fontAlgn="base" hangingPunct="1">
        <a:spcBef>
          <a:spcPct val="20000"/>
        </a:spcBef>
        <a:spcAft>
          <a:spcPct val="0"/>
        </a:spcAft>
        <a:buBlip>
          <a:blip r:embed="rId14"/>
        </a:buBlip>
        <a:defRPr>
          <a:solidFill>
            <a:schemeClr val="tx1"/>
          </a:solidFill>
          <a:latin typeface="+mn-lt"/>
        </a:defRPr>
      </a:lvl2pPr>
      <a:lvl3pPr marL="1209675" indent="-276225" algn="l" rtl="0" eaLnBrk="1" fontAlgn="base" hangingPunct="1">
        <a:spcBef>
          <a:spcPct val="20000"/>
        </a:spcBef>
        <a:spcAft>
          <a:spcPct val="0"/>
        </a:spcAft>
        <a:buBlip>
          <a:blip r:embed="rId15"/>
        </a:buBlip>
        <a:defRPr sz="1600">
          <a:solidFill>
            <a:schemeClr val="tx1"/>
          </a:solidFill>
          <a:latin typeface="+mn-lt"/>
        </a:defRPr>
      </a:lvl3pPr>
      <a:lvl4pPr marL="1657350" indent="-276225" algn="l" rtl="0" eaLnBrk="1" fontAlgn="base" hangingPunct="1">
        <a:spcBef>
          <a:spcPct val="20000"/>
        </a:spcBef>
        <a:spcAft>
          <a:spcPct val="0"/>
        </a:spcAft>
        <a:buBlip>
          <a:blip r:embed="rId15"/>
        </a:buBlip>
        <a:defRPr sz="1600">
          <a:solidFill>
            <a:schemeClr val="tx1"/>
          </a:solidFill>
          <a:latin typeface="+mn-lt"/>
        </a:defRPr>
      </a:lvl4pPr>
      <a:lvl5pPr marL="2095500" indent="-276225" algn="l" rtl="0" eaLnBrk="1" fontAlgn="base" hangingPunct="1">
        <a:spcBef>
          <a:spcPct val="20000"/>
        </a:spcBef>
        <a:spcAft>
          <a:spcPct val="0"/>
        </a:spcAft>
        <a:buBlip>
          <a:blip r:embed="rId15"/>
        </a:buBlip>
        <a:defRPr sz="1600">
          <a:solidFill>
            <a:schemeClr val="tx1"/>
          </a:solidFill>
          <a:latin typeface="+mn-lt"/>
        </a:defRPr>
      </a:lvl5pPr>
      <a:lvl6pPr marL="2514600" indent="-228600" algn="l" rtl="0" eaLnBrk="1" fontAlgn="base" hangingPunct="1">
        <a:spcBef>
          <a:spcPct val="20000"/>
        </a:spcBef>
        <a:spcAft>
          <a:spcPct val="0"/>
        </a:spcAft>
        <a:buSzPct val="60000"/>
        <a:buBlip>
          <a:blip r:embed="rId16"/>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16"/>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16"/>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16"/>
        </a:buBlip>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930.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6.png"/><Relationship Id="rId7"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4.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6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79.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52.png"/><Relationship Id="rId10" Type="http://schemas.openxmlformats.org/officeDocument/2006/relationships/image" Target="../media/image67.png"/><Relationship Id="rId4" Type="http://schemas.openxmlformats.org/officeDocument/2006/relationships/image" Target="../media/image80.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87.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34.xml"/><Relationship Id="rId16"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4.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2.png"/><Relationship Id="rId9" Type="http://schemas.openxmlformats.org/officeDocument/2006/relationships/image" Target="../media/image101.png"/><Relationship Id="rId14"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1.png"/></Relationships>
</file>

<file path=ppt/slides/_rels/slide37.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20.png"/><Relationship Id="rId7"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40.png"/><Relationship Id="rId4" Type="http://schemas.openxmlformats.org/officeDocument/2006/relationships/image" Target="../media/image630.png"/><Relationship Id="rId9" Type="http://schemas.openxmlformats.org/officeDocument/2006/relationships/image" Target="../media/image680.png"/></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1.xml.rels><?xml version="1.0" encoding="UTF-8" standalone="yes"?>
<Relationships xmlns="http://schemas.openxmlformats.org/package/2006/relationships"><Relationship Id="rId3" Type="http://schemas.openxmlformats.org/officeDocument/2006/relationships/image" Target="../media/image1180.png"/><Relationship Id="rId7"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07368" y="1412776"/>
            <a:ext cx="11377264"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pPr>
            <a:r>
              <a:rPr lang="en-US" altLang="zh-CN" sz="2600" b="1" dirty="0" err="1">
                <a:solidFill>
                  <a:schemeClr val="tx2"/>
                </a:solidFill>
              </a:rPr>
              <a:t>Magnetisches</a:t>
            </a:r>
            <a:endParaRPr lang="en-US" altLang="zh-CN" sz="2600" b="1" dirty="0">
              <a:solidFill>
                <a:schemeClr val="tx2"/>
              </a:solidFill>
            </a:endParaRPr>
          </a:p>
          <a:p>
            <a:pPr eaLnBrk="1" hangingPunct="1">
              <a:lnSpc>
                <a:spcPct val="90000"/>
              </a:lnSpc>
            </a:pPr>
            <a:r>
              <a:rPr lang="en-US" altLang="zh-CN" sz="2600" b="1" dirty="0">
                <a:solidFill>
                  <a:schemeClr val="tx2"/>
                </a:solidFill>
              </a:rPr>
              <a:t>Tracking-System</a:t>
            </a:r>
            <a:endParaRPr lang="de-DE" altLang="de-DE" sz="2600" b="1" dirty="0">
              <a:solidFill>
                <a:schemeClr val="tx2"/>
              </a:solidFill>
            </a:endParaRPr>
          </a:p>
        </p:txBody>
      </p:sp>
      <p:sp>
        <p:nvSpPr>
          <p:cNvPr id="3075" name="Rectangle 3"/>
          <p:cNvSpPr>
            <a:spLocks noChangeArrowheads="1"/>
          </p:cNvSpPr>
          <p:nvPr/>
        </p:nvSpPr>
        <p:spPr bwMode="auto">
          <a:xfrm>
            <a:off x="408944" y="2349401"/>
            <a:ext cx="11351432"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Blip>
                <a:blip r:embed="rId3"/>
              </a:buBlip>
              <a:defRPr sz="2000">
                <a:solidFill>
                  <a:schemeClr val="tx1"/>
                </a:solidFill>
                <a:latin typeface="Arial" charset="0"/>
              </a:defRPr>
            </a:lvl1pPr>
            <a:lvl2pPr marL="742950" indent="-285750">
              <a:spcBef>
                <a:spcPct val="20000"/>
              </a:spcBef>
              <a:buBlip>
                <a:blip r:embed="rId4"/>
              </a:buBlip>
              <a:defRPr>
                <a:solidFill>
                  <a:schemeClr val="tx1"/>
                </a:solidFill>
                <a:latin typeface="Arial" charset="0"/>
              </a:defRPr>
            </a:lvl2pPr>
            <a:lvl3pPr marL="1143000" indent="-228600">
              <a:spcBef>
                <a:spcPct val="20000"/>
              </a:spcBef>
              <a:buBlip>
                <a:blip r:embed="rId5"/>
              </a:buBlip>
              <a:defRPr sz="1600">
                <a:solidFill>
                  <a:schemeClr val="tx1"/>
                </a:solidFill>
                <a:latin typeface="Arial" charset="0"/>
              </a:defRPr>
            </a:lvl3pPr>
            <a:lvl4pPr marL="1600200" indent="-228600">
              <a:spcBef>
                <a:spcPct val="20000"/>
              </a:spcBef>
              <a:buBlip>
                <a:blip r:embed="rId5"/>
              </a:buBlip>
              <a:defRPr sz="1600">
                <a:solidFill>
                  <a:schemeClr val="tx1"/>
                </a:solidFill>
                <a:latin typeface="Arial" charset="0"/>
              </a:defRPr>
            </a:lvl4pPr>
            <a:lvl5pPr marL="2057400" indent="-228600">
              <a:spcBef>
                <a:spcPct val="20000"/>
              </a:spcBef>
              <a:buBlip>
                <a:blip r:embed="rId5"/>
              </a:buBlip>
              <a:defRPr sz="1600">
                <a:solidFill>
                  <a:schemeClr val="tx1"/>
                </a:solidFill>
                <a:latin typeface="Arial" charset="0"/>
              </a:defRPr>
            </a:lvl5pPr>
            <a:lvl6pPr marL="2514600" indent="-228600" fontAlgn="base">
              <a:spcBef>
                <a:spcPct val="20000"/>
              </a:spcBef>
              <a:spcAft>
                <a:spcPct val="0"/>
              </a:spcAft>
              <a:buBlip>
                <a:blip r:embed="rId5"/>
              </a:buBlip>
              <a:defRPr sz="1600">
                <a:solidFill>
                  <a:schemeClr val="tx1"/>
                </a:solidFill>
                <a:latin typeface="Arial" charset="0"/>
              </a:defRPr>
            </a:lvl6pPr>
            <a:lvl7pPr marL="2971800" indent="-228600" fontAlgn="base">
              <a:spcBef>
                <a:spcPct val="20000"/>
              </a:spcBef>
              <a:spcAft>
                <a:spcPct val="0"/>
              </a:spcAft>
              <a:buBlip>
                <a:blip r:embed="rId5"/>
              </a:buBlip>
              <a:defRPr sz="1600">
                <a:solidFill>
                  <a:schemeClr val="tx1"/>
                </a:solidFill>
                <a:latin typeface="Arial" charset="0"/>
              </a:defRPr>
            </a:lvl7pPr>
            <a:lvl8pPr marL="3429000" indent="-228600" fontAlgn="base">
              <a:spcBef>
                <a:spcPct val="20000"/>
              </a:spcBef>
              <a:spcAft>
                <a:spcPct val="0"/>
              </a:spcAft>
              <a:buBlip>
                <a:blip r:embed="rId5"/>
              </a:buBlip>
              <a:defRPr sz="1600">
                <a:solidFill>
                  <a:schemeClr val="tx1"/>
                </a:solidFill>
                <a:latin typeface="Arial" charset="0"/>
              </a:defRPr>
            </a:lvl8pPr>
            <a:lvl9pPr marL="3886200" indent="-228600" fontAlgn="base">
              <a:spcBef>
                <a:spcPct val="20000"/>
              </a:spcBef>
              <a:spcAft>
                <a:spcPct val="0"/>
              </a:spcAft>
              <a:buBlip>
                <a:blip r:embed="rId5"/>
              </a:buBlip>
              <a:defRPr sz="1600">
                <a:solidFill>
                  <a:schemeClr val="tx1"/>
                </a:solidFill>
                <a:latin typeface="Arial" charset="0"/>
              </a:defRPr>
            </a:lvl9pPr>
          </a:lstStyle>
          <a:p>
            <a:pPr>
              <a:spcBef>
                <a:spcPct val="0"/>
              </a:spcBef>
              <a:buFontTx/>
              <a:buNone/>
            </a:pPr>
            <a:r>
              <a:rPr lang="en-US" altLang="de-DE" sz="1600" b="1" dirty="0" err="1">
                <a:solidFill>
                  <a:srgbClr val="000000"/>
                </a:solidFill>
              </a:rPr>
              <a:t>Praktikum</a:t>
            </a:r>
            <a:r>
              <a:rPr lang="en-US" altLang="de-DE" sz="1600" b="1" dirty="0">
                <a:solidFill>
                  <a:srgbClr val="000000"/>
                </a:solidFill>
              </a:rPr>
              <a:t> </a:t>
            </a:r>
            <a:r>
              <a:rPr lang="en-US" altLang="de-DE" sz="1600" b="1" dirty="0" err="1">
                <a:solidFill>
                  <a:srgbClr val="000000"/>
                </a:solidFill>
              </a:rPr>
              <a:t>Robotik</a:t>
            </a:r>
            <a:r>
              <a:rPr lang="en-US" altLang="de-DE" sz="1600" b="1" dirty="0">
                <a:solidFill>
                  <a:srgbClr val="000000"/>
                </a:solidFill>
              </a:rPr>
              <a:t> und Automation Software</a:t>
            </a:r>
            <a:endParaRPr lang="de-DE" altLang="de-DE" sz="1600" b="1" dirty="0">
              <a:solidFill>
                <a:srgbClr val="000000"/>
              </a:solidFill>
            </a:endParaRPr>
          </a:p>
          <a:p>
            <a:pPr>
              <a:spcBef>
                <a:spcPct val="0"/>
              </a:spcBef>
              <a:buFontTx/>
              <a:buNone/>
            </a:pPr>
            <a:r>
              <a:rPr lang="en-US" altLang="de-DE" sz="1600" b="1" dirty="0">
                <a:solidFill>
                  <a:srgbClr val="000000"/>
                </a:solidFill>
              </a:rPr>
              <a:t>ZHAO, Haibin  Supervisor: </a:t>
            </a:r>
            <a:r>
              <a:rPr lang="en-US" altLang="zh-CN" sz="1600" b="1" dirty="0">
                <a:solidFill>
                  <a:srgbClr val="000000"/>
                </a:solidFill>
              </a:rPr>
              <a:t>MSc. </a:t>
            </a:r>
            <a:r>
              <a:rPr lang="en-US" altLang="de-DE" sz="1600" b="1" dirty="0">
                <a:solidFill>
                  <a:srgbClr val="000000"/>
                </a:solidFill>
              </a:rPr>
              <a:t>Christian </a:t>
            </a:r>
            <a:r>
              <a:rPr lang="en-US" altLang="de-DE" sz="1600" b="1" dirty="0" err="1">
                <a:solidFill>
                  <a:srgbClr val="000000"/>
                </a:solidFill>
              </a:rPr>
              <a:t>Marzi</a:t>
            </a:r>
            <a:endParaRPr lang="de-DE" altLang="de-DE" sz="1600" b="1"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Inhaltsplatzhalter 1">
                <a:extLst>
                  <a:ext uri="{FF2B5EF4-FFF2-40B4-BE49-F238E27FC236}">
                    <a16:creationId xmlns:a16="http://schemas.microsoft.com/office/drawing/2014/main" id="{5F230D21-13B1-42E5-A806-C39BCBACF279}"/>
                  </a:ext>
                </a:extLst>
              </p:cNvPr>
              <p:cNvSpPr>
                <a:spLocks noGrp="1"/>
              </p:cNvSpPr>
              <p:nvPr>
                <p:ph idx="1"/>
              </p:nvPr>
            </p:nvSpPr>
            <p:spPr>
              <a:xfrm>
                <a:off x="522820" y="1198563"/>
                <a:ext cx="11142133" cy="4894262"/>
              </a:xfrm>
            </p:spPr>
            <p:txBody>
              <a:bodyPr/>
              <a:lstStyle/>
              <a:p>
                <a:r>
                  <a:rPr lang="de-DE" dirty="0">
                    <a:latin typeface="+mn-ea"/>
                  </a:rPr>
                  <a:t>Test Punkte an der Ebene</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de-DE" altLang="zh-CN" i="1">
                                <a:latin typeface="Cambria Math" panose="02040503050406030204" pitchFamily="18" charset="0"/>
                              </a:rPr>
                              <m:t>𝑤</m:t>
                            </m:r>
                          </m:e>
                        </m:acc>
                      </m:e>
                      <m:sub>
                        <m:r>
                          <a:rPr lang="de-DE" altLang="zh-CN" i="1">
                            <a:latin typeface="Cambria Math" panose="02040503050406030204" pitchFamily="18" charset="0"/>
                          </a:rPr>
                          <m:t>3</m:t>
                        </m:r>
                      </m:sub>
                    </m:sSub>
                    <m:r>
                      <a:rPr lang="de-DE" altLang="zh-CN" i="1">
                        <a:latin typeface="Cambria Math" panose="02040503050406030204" pitchFamily="18" charset="0"/>
                      </a:rPr>
                      <m:t>=0.</m:t>
                    </m:r>
                    <m:r>
                      <a:rPr lang="en-US" altLang="zh-CN" b="0" i="1" smtClean="0">
                        <a:latin typeface="Cambria Math" panose="02040503050406030204" pitchFamily="18" charset="0"/>
                      </a:rPr>
                      <m:t>0</m:t>
                    </m:r>
                    <m:r>
                      <a:rPr lang="de-DE" altLang="zh-CN" i="1">
                        <a:latin typeface="Cambria Math" panose="02040503050406030204" pitchFamily="18" charset="0"/>
                      </a:rPr>
                      <m:t>5 </m:t>
                    </m:r>
                    <m:r>
                      <m:rPr>
                        <m:sty m:val="p"/>
                      </m:rPr>
                      <a:rPr lang="de-DE" altLang="zh-CN">
                        <a:latin typeface="Cambria Math" panose="02040503050406030204" pitchFamily="18" charset="0"/>
                      </a:rPr>
                      <m:t>m</m:t>
                    </m:r>
                  </m:oMath>
                </a14:m>
                <a:endParaRPr lang="en-US" altLang="zh-CN" dirty="0"/>
              </a:p>
              <a:p>
                <a:r>
                  <a:rPr lang="en-US" altLang="zh-CN" dirty="0" err="1"/>
                  <a:t>Gleichm</a:t>
                </a:r>
                <a:r>
                  <a:rPr lang="de-DE" altLang="zh-CN" dirty="0" err="1"/>
                  <a:t>äßige</a:t>
                </a:r>
                <a:r>
                  <a:rPr lang="de-DE" altLang="zh-CN" dirty="0"/>
                  <a:t> Verteilung</a:t>
                </a:r>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r>
                  <a:rPr lang="de-DE" altLang="zh-CN" dirty="0"/>
                  <a:t>Am Rande schlecht</a:t>
                </a:r>
              </a:p>
              <a:p>
                <a:r>
                  <a:rPr lang="de-DE" altLang="zh-CN" dirty="0"/>
                  <a:t>In der Mitte gut</a:t>
                </a:r>
                <a:endParaRPr lang="zh-CN" altLang="zh-CN" dirty="0"/>
              </a:p>
            </p:txBody>
          </p:sp>
        </mc:Choice>
        <mc:Fallback xmlns="">
          <p:sp>
            <p:nvSpPr>
              <p:cNvPr id="20" name="Inhaltsplatzhalter 1">
                <a:extLst>
                  <a:ext uri="{FF2B5EF4-FFF2-40B4-BE49-F238E27FC236}">
                    <a16:creationId xmlns:a16="http://schemas.microsoft.com/office/drawing/2014/main" id="{5F230D21-13B1-42E5-A806-C39BCBACF279}"/>
                  </a:ext>
                </a:extLst>
              </p:cNvPr>
              <p:cNvSpPr>
                <a:spLocks noGrp="1" noRot="1" noChangeAspect="1" noMove="1" noResize="1" noEditPoints="1" noAdjustHandles="1" noChangeArrowheads="1" noChangeShapeType="1" noTextEdit="1"/>
              </p:cNvSpPr>
              <p:nvPr>
                <p:ph idx="1"/>
              </p:nvPr>
            </p:nvSpPr>
            <p:spPr>
              <a:xfrm>
                <a:off x="522820" y="1198563"/>
                <a:ext cx="11142133" cy="4894262"/>
              </a:xfrm>
              <a:blipFill>
                <a:blip r:embed="rId3"/>
                <a:stretch>
                  <a:fillRect l="-55" t="-1496"/>
                </a:stretch>
              </a:blipFill>
            </p:spPr>
            <p:txBody>
              <a:bodyPr/>
              <a:lstStyle/>
              <a:p>
                <a:r>
                  <a:rPr lang="zh-CN" altLang="en-US">
                    <a:noFill/>
                  </a:rPr>
                  <a:t> </a:t>
                </a:r>
              </a:p>
            </p:txBody>
          </p:sp>
        </mc:Fallback>
      </mc:AlternateContent>
      <p:sp>
        <p:nvSpPr>
          <p:cNvPr id="4" name="Titel 3"/>
          <p:cNvSpPr>
            <a:spLocks noGrp="1"/>
          </p:cNvSpPr>
          <p:nvPr>
            <p:ph type="title"/>
          </p:nvPr>
        </p:nvSpPr>
        <p:spPr/>
        <p:txBody>
          <a:bodyPr/>
          <a:lstStyle/>
          <a:p>
            <a:r>
              <a:rPr lang="en-US" altLang="zh-CN" dirty="0" err="1"/>
              <a:t>Lokalisierungsversuche</a:t>
            </a:r>
            <a:r>
              <a:rPr lang="en-US" altLang="zh-CN" dirty="0"/>
              <a:t> (in-silico)</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Workspace Analyse</a:t>
            </a:r>
          </a:p>
        </p:txBody>
      </p:sp>
      <p:pic>
        <p:nvPicPr>
          <p:cNvPr id="8" name="图片 7">
            <a:extLst>
              <a:ext uri="{FF2B5EF4-FFF2-40B4-BE49-F238E27FC236}">
                <a16:creationId xmlns:a16="http://schemas.microsoft.com/office/drawing/2014/main" id="{00D535D8-46D4-406F-86D3-AD2B57995A4C}"/>
              </a:ext>
            </a:extLst>
          </p:cNvPr>
          <p:cNvPicPr>
            <a:picLocks noChangeAspect="1"/>
          </p:cNvPicPr>
          <p:nvPr/>
        </p:nvPicPr>
        <p:blipFill>
          <a:blip r:embed="rId4"/>
          <a:stretch>
            <a:fillRect/>
          </a:stretch>
        </p:blipFill>
        <p:spPr>
          <a:xfrm>
            <a:off x="3213886" y="1926078"/>
            <a:ext cx="5760000" cy="3231114"/>
          </a:xfrm>
          <a:prstGeom prst="rect">
            <a:avLst/>
          </a:prstGeom>
        </p:spPr>
      </p:pic>
      <p:sp>
        <p:nvSpPr>
          <p:cNvPr id="14" name="Fußzeilenplatzhalter 2">
            <a:extLst>
              <a:ext uri="{FF2B5EF4-FFF2-40B4-BE49-F238E27FC236}">
                <a16:creationId xmlns:a16="http://schemas.microsoft.com/office/drawing/2014/main" id="{AA36B112-D845-4B65-93B0-84A5EC972551}"/>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72994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p:cNvSpPr>
                <a:spLocks noGrp="1"/>
              </p:cNvSpPr>
              <p:nvPr>
                <p:ph idx="1"/>
              </p:nvPr>
            </p:nvSpPr>
            <p:spPr/>
            <p:txBody>
              <a:bodyPr/>
              <a:lstStyle/>
              <a:p>
                <a:r>
                  <a:rPr lang="de-DE" altLang="zh-CN" dirty="0"/>
                  <a:t>Wir vergleichen 4 Sensorarray</a:t>
                </a:r>
                <a:r>
                  <a:rPr lang="en-US" altLang="zh-CN" dirty="0"/>
                  <a:t>s</a:t>
                </a:r>
                <a:endParaRPr lang="de-DE" altLang="zh-CN" dirty="0"/>
              </a:p>
              <a:p>
                <a:pPr lvl="1"/>
                <a14:m>
                  <m:oMath xmlns:m="http://schemas.openxmlformats.org/officeDocument/2006/math">
                    <m:r>
                      <a:rPr lang="de-DE" altLang="zh-CN" i="1">
                        <a:latin typeface="Cambria Math" panose="02040503050406030204" pitchFamily="18" charset="0"/>
                      </a:rPr>
                      <m:t>3×3</m:t>
                    </m:r>
                  </m:oMath>
                </a14:m>
                <a:endParaRPr lang="de-DE" altLang="zh-CN" dirty="0"/>
              </a:p>
              <a:p>
                <a:pPr lvl="1"/>
                <a14:m>
                  <m:oMath xmlns:m="http://schemas.openxmlformats.org/officeDocument/2006/math">
                    <m:r>
                      <a:rPr lang="de-DE" altLang="zh-CN" i="1">
                        <a:latin typeface="Cambria Math" panose="02040503050406030204" pitchFamily="18" charset="0"/>
                      </a:rPr>
                      <m:t>4×4</m:t>
                    </m:r>
                  </m:oMath>
                </a14:m>
                <a:endParaRPr lang="de-DE" altLang="zh-CN" dirty="0"/>
              </a:p>
              <a:p>
                <a:pPr lvl="1"/>
                <a14:m>
                  <m:oMath xmlns:m="http://schemas.openxmlformats.org/officeDocument/2006/math">
                    <m:r>
                      <a:rPr lang="de-DE" altLang="zh-CN" i="1">
                        <a:latin typeface="Cambria Math" panose="02040503050406030204" pitchFamily="18" charset="0"/>
                      </a:rPr>
                      <m:t>5×5</m:t>
                    </m:r>
                  </m:oMath>
                </a14:m>
                <a:endParaRPr lang="de-DE" altLang="zh-CN" i="1" dirty="0"/>
              </a:p>
              <a:p>
                <a:pPr lvl="1"/>
                <a14:m>
                  <m:oMath xmlns:m="http://schemas.openxmlformats.org/officeDocument/2006/math">
                    <m:r>
                      <a:rPr lang="de-DE" altLang="zh-CN" i="1">
                        <a:latin typeface="Cambria Math" panose="02040503050406030204" pitchFamily="18" charset="0"/>
                      </a:rPr>
                      <m:t>7×7</m:t>
                    </m:r>
                  </m:oMath>
                </a14:m>
                <a:endParaRPr lang="de-DE" altLang="zh-CN" dirty="0"/>
              </a:p>
              <a:p>
                <a:r>
                  <a:rPr lang="de-DE" altLang="zh-CN" dirty="0"/>
                  <a:t>Mit gleichmäßig</a:t>
                </a:r>
              </a:p>
              <a:p>
                <a:pPr marL="0" indent="0">
                  <a:buNone/>
                </a:pPr>
                <a:r>
                  <a:rPr lang="de-DE" altLang="zh-CN" dirty="0"/>
                  <a:t>     verteilten Sensoren</a:t>
                </a:r>
                <a:endParaRPr lang="zh-CN" altLang="zh-CN" dirty="0"/>
              </a:p>
              <a:p>
                <a:endParaRPr lang="de-DE" dirty="0">
                  <a:latin typeface="+mn-ea"/>
                </a:endParaRPr>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blipFill>
                <a:blip r:embed="rId3"/>
                <a:stretch>
                  <a:fillRect l="-55" t="-1496"/>
                </a:stretch>
              </a:blipFill>
            </p:spPr>
            <p:txBody>
              <a:bodyPr/>
              <a:lstStyle/>
              <a:p>
                <a:r>
                  <a:rPr lang="zh-CN" altLang="en-US">
                    <a:noFill/>
                  </a:rPr>
                  <a:t> </a:t>
                </a:r>
              </a:p>
            </p:txBody>
          </p:sp>
        </mc:Fallback>
      </mc:AlternateContent>
      <p:sp>
        <p:nvSpPr>
          <p:cNvPr id="4" name="Titel 3"/>
          <p:cNvSpPr>
            <a:spLocks noGrp="1"/>
          </p:cNvSpPr>
          <p:nvPr>
            <p:ph type="title"/>
          </p:nvPr>
        </p:nvSpPr>
        <p:spPr/>
        <p:txBody>
          <a:bodyPr/>
          <a:lstStyle/>
          <a:p>
            <a:r>
              <a:rPr lang="en-US" altLang="zh-CN" dirty="0" err="1"/>
              <a:t>Lokalisierungsversuche</a:t>
            </a:r>
            <a:r>
              <a:rPr lang="en-US" altLang="zh-CN" dirty="0"/>
              <a:t> (in-silico)</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Sensorarray Analyse</a:t>
            </a:r>
          </a:p>
        </p:txBody>
      </p:sp>
      <p:pic>
        <p:nvPicPr>
          <p:cNvPr id="8" name="图片 7">
            <a:extLst>
              <a:ext uri="{FF2B5EF4-FFF2-40B4-BE49-F238E27FC236}">
                <a16:creationId xmlns:a16="http://schemas.microsoft.com/office/drawing/2014/main" id="{E49C25C2-EFF9-43C6-883E-8D70322CFC10}"/>
              </a:ext>
            </a:extLst>
          </p:cNvPr>
          <p:cNvPicPr>
            <a:picLocks noChangeAspect="1"/>
          </p:cNvPicPr>
          <p:nvPr/>
        </p:nvPicPr>
        <p:blipFill>
          <a:blip r:embed="rId4"/>
          <a:stretch>
            <a:fillRect/>
          </a:stretch>
        </p:blipFill>
        <p:spPr>
          <a:xfrm>
            <a:off x="4440136" y="925056"/>
            <a:ext cx="2520000" cy="2503944"/>
          </a:xfrm>
          <a:prstGeom prst="rect">
            <a:avLst/>
          </a:prstGeom>
        </p:spPr>
      </p:pic>
      <p:pic>
        <p:nvPicPr>
          <p:cNvPr id="10" name="图片 9">
            <a:extLst>
              <a:ext uri="{FF2B5EF4-FFF2-40B4-BE49-F238E27FC236}">
                <a16:creationId xmlns:a16="http://schemas.microsoft.com/office/drawing/2014/main" id="{46A0901E-4A15-490D-871C-1629CFA8CE07}"/>
              </a:ext>
            </a:extLst>
          </p:cNvPr>
          <p:cNvPicPr>
            <a:picLocks noChangeAspect="1"/>
          </p:cNvPicPr>
          <p:nvPr/>
        </p:nvPicPr>
        <p:blipFill>
          <a:blip r:embed="rId5"/>
          <a:stretch>
            <a:fillRect/>
          </a:stretch>
        </p:blipFill>
        <p:spPr>
          <a:xfrm>
            <a:off x="7464152" y="925056"/>
            <a:ext cx="2520000" cy="2503944"/>
          </a:xfrm>
          <a:prstGeom prst="rect">
            <a:avLst/>
          </a:prstGeom>
        </p:spPr>
      </p:pic>
      <p:pic>
        <p:nvPicPr>
          <p:cNvPr id="12" name="图片 11">
            <a:extLst>
              <a:ext uri="{FF2B5EF4-FFF2-40B4-BE49-F238E27FC236}">
                <a16:creationId xmlns:a16="http://schemas.microsoft.com/office/drawing/2014/main" id="{0554FA2B-CB86-4581-9A53-3F8FA933448D}"/>
              </a:ext>
            </a:extLst>
          </p:cNvPr>
          <p:cNvPicPr>
            <a:picLocks noChangeAspect="1"/>
          </p:cNvPicPr>
          <p:nvPr/>
        </p:nvPicPr>
        <p:blipFill>
          <a:blip r:embed="rId6"/>
          <a:stretch>
            <a:fillRect/>
          </a:stretch>
        </p:blipFill>
        <p:spPr>
          <a:xfrm>
            <a:off x="4440136" y="3786471"/>
            <a:ext cx="2520000" cy="2503944"/>
          </a:xfrm>
          <a:prstGeom prst="rect">
            <a:avLst/>
          </a:prstGeom>
        </p:spPr>
      </p:pic>
      <p:pic>
        <p:nvPicPr>
          <p:cNvPr id="14" name="图片 13">
            <a:extLst>
              <a:ext uri="{FF2B5EF4-FFF2-40B4-BE49-F238E27FC236}">
                <a16:creationId xmlns:a16="http://schemas.microsoft.com/office/drawing/2014/main" id="{C3F6B11B-740C-46F7-9C6A-92C3A13F29EF}"/>
              </a:ext>
            </a:extLst>
          </p:cNvPr>
          <p:cNvPicPr>
            <a:picLocks noChangeAspect="1"/>
          </p:cNvPicPr>
          <p:nvPr/>
        </p:nvPicPr>
        <p:blipFill>
          <a:blip r:embed="rId7"/>
          <a:stretch>
            <a:fillRect/>
          </a:stretch>
        </p:blipFill>
        <p:spPr>
          <a:xfrm>
            <a:off x="7464152" y="3798733"/>
            <a:ext cx="2520000" cy="2503944"/>
          </a:xfrm>
          <a:prstGeom prst="rect">
            <a:avLst/>
          </a:prstGeom>
        </p:spPr>
      </p:pic>
      <p:sp>
        <p:nvSpPr>
          <p:cNvPr id="15" name="Fußzeilenplatzhalter 2">
            <a:extLst>
              <a:ext uri="{FF2B5EF4-FFF2-40B4-BE49-F238E27FC236}">
                <a16:creationId xmlns:a16="http://schemas.microsoft.com/office/drawing/2014/main" id="{CC9586B9-D766-408E-9B94-34930CE66B78}"/>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129290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altLang="zh-CN" dirty="0"/>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r>
              <a:rPr lang="de-DE" dirty="0">
                <a:latin typeface="+mn-ea"/>
              </a:rPr>
              <a:t>Je mehr Sensoren, desto besseres Ergebnis</a:t>
            </a:r>
          </a:p>
          <a:p>
            <a:r>
              <a:rPr lang="de-DE" dirty="0">
                <a:latin typeface="+mn-ea"/>
              </a:rPr>
              <a:t>Aber auch höherer Rechenaufwand</a:t>
            </a:r>
          </a:p>
        </p:txBody>
      </p:sp>
      <p:sp>
        <p:nvSpPr>
          <p:cNvPr id="4" name="Titel 3"/>
          <p:cNvSpPr>
            <a:spLocks noGrp="1"/>
          </p:cNvSpPr>
          <p:nvPr>
            <p:ph type="title"/>
          </p:nvPr>
        </p:nvSpPr>
        <p:spPr/>
        <p:txBody>
          <a:bodyPr/>
          <a:lstStyle/>
          <a:p>
            <a:r>
              <a:rPr lang="en-US" altLang="zh-CN" dirty="0" err="1"/>
              <a:t>Lokalisierungsversuche</a:t>
            </a:r>
            <a:r>
              <a:rPr lang="en-US" altLang="zh-CN" dirty="0"/>
              <a:t> (in-silico)</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Sensorarray Analyse</a:t>
            </a:r>
          </a:p>
        </p:txBody>
      </p:sp>
      <p:pic>
        <p:nvPicPr>
          <p:cNvPr id="9" name="图片 8">
            <a:extLst>
              <a:ext uri="{FF2B5EF4-FFF2-40B4-BE49-F238E27FC236}">
                <a16:creationId xmlns:a16="http://schemas.microsoft.com/office/drawing/2014/main" id="{D7D59189-87B4-4067-8645-EA01C515D721}"/>
              </a:ext>
            </a:extLst>
          </p:cNvPr>
          <p:cNvPicPr>
            <a:picLocks noChangeAspect="1"/>
          </p:cNvPicPr>
          <p:nvPr/>
        </p:nvPicPr>
        <p:blipFill>
          <a:blip r:embed="rId3"/>
          <a:stretch>
            <a:fillRect/>
          </a:stretch>
        </p:blipFill>
        <p:spPr>
          <a:xfrm>
            <a:off x="3213886" y="1687114"/>
            <a:ext cx="5760000" cy="3435019"/>
          </a:xfrm>
          <a:prstGeom prst="rect">
            <a:avLst/>
          </a:prstGeom>
        </p:spPr>
      </p:pic>
      <p:sp>
        <p:nvSpPr>
          <p:cNvPr id="13" name="Fußzeilenplatzhalter 2">
            <a:extLst>
              <a:ext uri="{FF2B5EF4-FFF2-40B4-BE49-F238E27FC236}">
                <a16:creationId xmlns:a16="http://schemas.microsoft.com/office/drawing/2014/main" id="{D40E4D18-179D-48E6-8824-B2FAB08A6C3D}"/>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1107930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p:cNvSpPr>
                <a:spLocks noGrp="1"/>
              </p:cNvSpPr>
              <p:nvPr>
                <p:ph idx="1"/>
              </p:nvPr>
            </p:nvSpPr>
            <p:spPr/>
            <p:txBody>
              <a:bodyPr/>
              <a:lstStyle/>
              <a:p>
                <a:r>
                  <a:rPr lang="de-DE" dirty="0">
                    <a:latin typeface="+mn-ea"/>
                  </a:rPr>
                  <a:t>Halterung</a:t>
                </a:r>
              </a:p>
              <a:p>
                <a:endParaRPr lang="de-DE" dirty="0">
                  <a:latin typeface="+mn-ea"/>
                </a:endParaRPr>
              </a:p>
              <a:p>
                <a:endParaRPr lang="de-DE" dirty="0">
                  <a:latin typeface="+mn-ea"/>
                </a:endParaRPr>
              </a:p>
              <a:p>
                <a:r>
                  <a:rPr lang="de-DE" dirty="0">
                    <a:latin typeface="+mn-ea"/>
                  </a:rPr>
                  <a:t>Sensoren</a:t>
                </a: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r>
                  <a:rPr lang="de-DE" dirty="0">
                    <a:latin typeface="+mn-ea"/>
                  </a:rPr>
                  <a:t>Magnet</a:t>
                </a:r>
              </a:p>
              <a:p>
                <a:pPr lvl="1"/>
                <a:r>
                  <a:rPr lang="de-DE" altLang="zh-CN" dirty="0"/>
                  <a:t>Magnet Größe </a:t>
                </a:r>
                <a14:m>
                  <m:oMath xmlns:m="http://schemas.openxmlformats.org/officeDocument/2006/math">
                    <m:sSub>
                      <m:sSubPr>
                        <m:ctrlPr>
                          <a:rPr lang="zh-CN" altLang="zh-CN" i="1">
                            <a:latin typeface="Cambria Math" panose="02040503050406030204" pitchFamily="18" charset="0"/>
                          </a:rPr>
                        </m:ctrlPr>
                      </m:sSubPr>
                      <m:e>
                        <m:r>
                          <a:rPr lang="de-DE" altLang="zh-CN" i="1">
                            <a:latin typeface="Cambria Math" panose="02040503050406030204" pitchFamily="18" charset="0"/>
                          </a:rPr>
                          <m:t>𝑅</m:t>
                        </m:r>
                      </m:e>
                      <m:sub>
                        <m:r>
                          <a:rPr lang="de-DE" altLang="zh-CN" i="1">
                            <a:latin typeface="Cambria Math" panose="02040503050406030204" pitchFamily="18" charset="0"/>
                          </a:rPr>
                          <m:t>𝑎</m:t>
                        </m:r>
                      </m:sub>
                    </m:sSub>
                    <m:r>
                      <a:rPr lang="de-DE" altLang="zh-CN" i="1">
                        <a:latin typeface="Cambria Math" panose="02040503050406030204" pitchFamily="18" charset="0"/>
                      </a:rPr>
                      <m:t>=9 </m:t>
                    </m:r>
                    <m:r>
                      <m:rPr>
                        <m:nor/>
                      </m:rPr>
                      <a:rPr lang="de-DE" altLang="zh-CN"/>
                      <m:t>mm</m:t>
                    </m:r>
                  </m:oMath>
                </a14:m>
                <a:r>
                  <a:rPr lang="de-DE" altLang="zh-CN" dirty="0"/>
                  <a:t>, </a:t>
                </a:r>
                <a14:m>
                  <m:oMath xmlns:m="http://schemas.openxmlformats.org/officeDocument/2006/math">
                    <m:r>
                      <a:rPr lang="de-DE" altLang="zh-CN" i="1">
                        <a:latin typeface="Cambria Math" panose="02040503050406030204" pitchFamily="18" charset="0"/>
                      </a:rPr>
                      <m:t>𝐿</m:t>
                    </m:r>
                    <m:r>
                      <a:rPr lang="de-DE" altLang="zh-CN" i="1">
                        <a:latin typeface="Cambria Math" panose="02040503050406030204" pitchFamily="18" charset="0"/>
                      </a:rPr>
                      <m:t>=5</m:t>
                    </m:r>
                    <m:r>
                      <m:rPr>
                        <m:nor/>
                      </m:rPr>
                      <a:rPr lang="de-DE" altLang="zh-CN"/>
                      <m:t> </m:t>
                    </m:r>
                    <m:r>
                      <m:rPr>
                        <m:nor/>
                      </m:rPr>
                      <a:rPr lang="de-DE" altLang="zh-CN"/>
                      <m:t>mm</m:t>
                    </m:r>
                  </m:oMath>
                </a14:m>
                <a:endParaRPr lang="zh-CN" altLang="zh-CN" dirty="0"/>
              </a:p>
              <a:p>
                <a:pPr lvl="1"/>
                <a:r>
                  <a:rPr lang="de-DE" altLang="zh-CN" dirty="0"/>
                  <a:t>Magnetische Remanenz </a:t>
                </a:r>
                <a14:m>
                  <m:oMath xmlns:m="http://schemas.openxmlformats.org/officeDocument/2006/math">
                    <m:sSub>
                      <m:sSubPr>
                        <m:ctrlPr>
                          <a:rPr lang="zh-CN" altLang="zh-CN" i="1">
                            <a:latin typeface="Cambria Math" panose="02040503050406030204" pitchFamily="18" charset="0"/>
                          </a:rPr>
                        </m:ctrlPr>
                      </m:sSubPr>
                      <m:e>
                        <m:r>
                          <a:rPr lang="de-DE" altLang="zh-CN" i="1">
                            <a:latin typeface="Cambria Math" panose="02040503050406030204" pitchFamily="18" charset="0"/>
                          </a:rPr>
                          <m:t>𝐵</m:t>
                        </m:r>
                      </m:e>
                      <m:sub>
                        <m:r>
                          <a:rPr lang="de-DE" altLang="zh-CN" i="1">
                            <a:latin typeface="Cambria Math" panose="02040503050406030204" pitchFamily="18" charset="0"/>
                          </a:rPr>
                          <m:t>𝑟</m:t>
                        </m:r>
                      </m:sub>
                    </m:sSub>
                    <m:r>
                      <a:rPr lang="de-DE" altLang="zh-CN" i="1">
                        <a:latin typeface="Cambria Math" panose="02040503050406030204" pitchFamily="18" charset="0"/>
                      </a:rPr>
                      <m:t>=1480 </m:t>
                    </m:r>
                    <m:r>
                      <m:rPr>
                        <m:nor/>
                      </m:rPr>
                      <a:rPr lang="de-DE" altLang="zh-CN"/>
                      <m:t>mT</m:t>
                    </m:r>
                    <m:r>
                      <a:rPr lang="de-DE" altLang="zh-CN" i="1">
                        <a:latin typeface="Cambria Math" panose="02040503050406030204" pitchFamily="18" charset="0"/>
                      </a:rPr>
                      <m:t> = 1.48 </m:t>
                    </m:r>
                    <m:r>
                      <m:rPr>
                        <m:nor/>
                      </m:rPr>
                      <a:rPr lang="de-DE" altLang="zh-CN"/>
                      <m:t>T</m:t>
                    </m:r>
                  </m:oMath>
                </a14:m>
                <a:endParaRPr lang="en-US" altLang="zh-CN" dirty="0"/>
              </a:p>
              <a:p>
                <a:r>
                  <a:rPr lang="de-DE" dirty="0">
                    <a:latin typeface="+mn-ea"/>
                  </a:rPr>
                  <a:t>Arduino </a:t>
                </a:r>
                <a:r>
                  <a:rPr lang="en-US" altLang="zh-CN" dirty="0">
                    <a:latin typeface="+mn-ea"/>
                  </a:rPr>
                  <a:t>Mega</a:t>
                </a:r>
              </a:p>
              <a:p>
                <a:pPr lvl="1"/>
                <a:r>
                  <a:rPr lang="de-DE" altLang="zh-CN" dirty="0"/>
                  <a:t>16 analoge Input mit 10-bit AD Wandler</a:t>
                </a:r>
                <a:endParaRPr lang="zh-CN" altLang="zh-CN" dirty="0"/>
              </a:p>
              <a:p>
                <a:endParaRPr lang="de-DE" dirty="0">
                  <a:latin typeface="+mn-ea"/>
                </a:endParaRPr>
              </a:p>
              <a:p>
                <a:endParaRPr lang="de-DE" dirty="0">
                  <a:latin typeface="+mn-ea"/>
                </a:endParaRPr>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blipFill>
                <a:blip r:embed="rId3"/>
                <a:stretch>
                  <a:fillRect l="-55" t="-1496" b="-4115"/>
                </a:stretch>
              </a:blipFill>
            </p:spPr>
            <p:txBody>
              <a:bodyPr/>
              <a:lstStyle/>
              <a:p>
                <a:r>
                  <a:rPr lang="zh-CN" altLang="en-US">
                    <a:noFill/>
                  </a:rPr>
                  <a:t> </a:t>
                </a:r>
              </a:p>
            </p:txBody>
          </p:sp>
        </mc:Fallback>
      </mc:AlternateContent>
      <p:sp>
        <p:nvSpPr>
          <p:cNvPr id="4" name="Titel 3"/>
          <p:cNvSpPr>
            <a:spLocks noGrp="1"/>
          </p:cNvSpPr>
          <p:nvPr>
            <p:ph type="title"/>
          </p:nvPr>
        </p:nvSpPr>
        <p:spPr/>
        <p:txBody>
          <a:bodyPr/>
          <a:lstStyle/>
          <a:p>
            <a:r>
              <a:rPr lang="de-DE" dirty="0">
                <a:latin typeface="+mn-ea"/>
                <a:ea typeface="+mn-ea"/>
              </a:rPr>
              <a:t>Validierung</a:t>
            </a: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Hardware</a:t>
            </a:r>
          </a:p>
        </p:txBody>
      </p:sp>
      <p:pic>
        <p:nvPicPr>
          <p:cNvPr id="8" name="图片 7">
            <a:extLst>
              <a:ext uri="{FF2B5EF4-FFF2-40B4-BE49-F238E27FC236}">
                <a16:creationId xmlns:a16="http://schemas.microsoft.com/office/drawing/2014/main" id="{D3CEEE96-4C3A-4154-AD47-96AF4EC3317D}"/>
              </a:ext>
            </a:extLst>
          </p:cNvPr>
          <p:cNvPicPr>
            <a:picLocks noChangeAspect="1"/>
          </p:cNvPicPr>
          <p:nvPr/>
        </p:nvPicPr>
        <p:blipFill>
          <a:blip r:embed="rId4"/>
          <a:stretch>
            <a:fillRect/>
          </a:stretch>
        </p:blipFill>
        <p:spPr>
          <a:xfrm>
            <a:off x="2711624" y="994897"/>
            <a:ext cx="2139521" cy="1440000"/>
          </a:xfrm>
          <a:prstGeom prst="rect">
            <a:avLst/>
          </a:prstGeom>
        </p:spPr>
      </p:pic>
      <p:pic>
        <p:nvPicPr>
          <p:cNvPr id="10" name="图片 9">
            <a:extLst>
              <a:ext uri="{FF2B5EF4-FFF2-40B4-BE49-F238E27FC236}">
                <a16:creationId xmlns:a16="http://schemas.microsoft.com/office/drawing/2014/main" id="{C2BA1448-D7EA-4491-BD54-3689A1A37BDB}"/>
              </a:ext>
            </a:extLst>
          </p:cNvPr>
          <p:cNvPicPr>
            <a:picLocks noChangeAspect="1"/>
          </p:cNvPicPr>
          <p:nvPr/>
        </p:nvPicPr>
        <p:blipFill rotWithShape="1">
          <a:blip r:embed="rId5"/>
          <a:srcRect l="31279" t="9829" r="17884" b="516"/>
          <a:stretch/>
        </p:blipFill>
        <p:spPr>
          <a:xfrm>
            <a:off x="5519936" y="764704"/>
            <a:ext cx="2113723" cy="1800000"/>
          </a:xfrm>
          <a:prstGeom prst="rect">
            <a:avLst/>
          </a:prstGeom>
        </p:spPr>
      </p:pic>
      <p:pic>
        <p:nvPicPr>
          <p:cNvPr id="12" name="图片 11">
            <a:extLst>
              <a:ext uri="{FF2B5EF4-FFF2-40B4-BE49-F238E27FC236}">
                <a16:creationId xmlns:a16="http://schemas.microsoft.com/office/drawing/2014/main" id="{3EF4E5E8-AACF-4F35-8519-43D4E01BC613}"/>
              </a:ext>
            </a:extLst>
          </p:cNvPr>
          <p:cNvPicPr>
            <a:picLocks noChangeAspect="1"/>
          </p:cNvPicPr>
          <p:nvPr/>
        </p:nvPicPr>
        <p:blipFill rotWithShape="1">
          <a:blip r:embed="rId6"/>
          <a:srcRect l="25564" t="24208" r="14178" b="21804"/>
          <a:stretch/>
        </p:blipFill>
        <p:spPr>
          <a:xfrm>
            <a:off x="8794259" y="3069865"/>
            <a:ext cx="1660265" cy="718270"/>
          </a:xfrm>
          <a:prstGeom prst="rect">
            <a:avLst/>
          </a:prstGeom>
        </p:spPr>
      </p:pic>
      <p:graphicFrame>
        <p:nvGraphicFramePr>
          <p:cNvPr id="14" name="表格 13">
            <a:extLst>
              <a:ext uri="{FF2B5EF4-FFF2-40B4-BE49-F238E27FC236}">
                <a16:creationId xmlns:a16="http://schemas.microsoft.com/office/drawing/2014/main" id="{25949532-8B62-4614-8B3A-63E49043FE8C}"/>
              </a:ext>
            </a:extLst>
          </p:cNvPr>
          <p:cNvGraphicFramePr>
            <a:graphicFrameLocks noGrp="1"/>
          </p:cNvGraphicFramePr>
          <p:nvPr>
            <p:extLst>
              <p:ext uri="{D42A27DB-BD31-4B8C-83A1-F6EECF244321}">
                <p14:modId xmlns:p14="http://schemas.microsoft.com/office/powerpoint/2010/main" val="888352222"/>
              </p:ext>
            </p:extLst>
          </p:nvPr>
        </p:nvGraphicFramePr>
        <p:xfrm>
          <a:off x="2841092" y="2564704"/>
          <a:ext cx="5357688" cy="1987680"/>
        </p:xfrm>
        <a:graphic>
          <a:graphicData uri="http://schemas.openxmlformats.org/drawingml/2006/table">
            <a:tbl>
              <a:tblPr firstRow="1" firstCol="1" bandRow="1">
                <a:tableStyleId>{5C22544A-7EE6-4342-B048-85BDC9FD1C3A}</a:tableStyleId>
              </a:tblPr>
              <a:tblGrid>
                <a:gridCol w="3197448">
                  <a:extLst>
                    <a:ext uri="{9D8B030D-6E8A-4147-A177-3AD203B41FA5}">
                      <a16:colId xmlns:a16="http://schemas.microsoft.com/office/drawing/2014/main" val="3007184904"/>
                    </a:ext>
                  </a:extLst>
                </a:gridCol>
                <a:gridCol w="2160240">
                  <a:extLst>
                    <a:ext uri="{9D8B030D-6E8A-4147-A177-3AD203B41FA5}">
                      <a16:colId xmlns:a16="http://schemas.microsoft.com/office/drawing/2014/main" val="1763645995"/>
                    </a:ext>
                  </a:extLst>
                </a:gridCol>
              </a:tblGrid>
              <a:tr h="280800">
                <a:tc gridSpan="2">
                  <a:txBody>
                    <a:bodyPr/>
                    <a:lstStyle/>
                    <a:p>
                      <a:pPr algn="ctr">
                        <a:spcAft>
                          <a:spcPts val="0"/>
                        </a:spcAft>
                      </a:pPr>
                      <a:r>
                        <a:rPr lang="de-DE" sz="1400" kern="100" dirty="0" err="1">
                          <a:effectLst/>
                        </a:rPr>
                        <a:t>Sensordata</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4143063165"/>
                  </a:ext>
                </a:extLst>
              </a:tr>
              <a:tr h="0">
                <a:tc>
                  <a:txBody>
                    <a:bodyPr/>
                    <a:lstStyle/>
                    <a:p>
                      <a:pPr algn="ctr">
                        <a:spcAft>
                          <a:spcPts val="0"/>
                        </a:spcAft>
                      </a:pPr>
                      <a:r>
                        <a:rPr lang="de-DE" sz="1400" kern="100" dirty="0">
                          <a:effectLst/>
                        </a:rPr>
                        <a:t>Supply </a:t>
                      </a:r>
                      <a:r>
                        <a:rPr lang="de-DE" sz="1400" kern="100" dirty="0" err="1">
                          <a:effectLst/>
                        </a:rPr>
                        <a:t>Voltage</a:t>
                      </a:r>
                      <a:r>
                        <a:rPr lang="de-DE" sz="1400" kern="100" dirty="0">
                          <a:effectLst/>
                        </a:rPr>
                        <a:t> (VDC)</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6.6 ~ 12.6</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3817066421"/>
                  </a:ext>
                </a:extLst>
              </a:tr>
              <a:tr h="0">
                <a:tc>
                  <a:txBody>
                    <a:bodyPr/>
                    <a:lstStyle/>
                    <a:p>
                      <a:pPr algn="ctr">
                        <a:spcAft>
                          <a:spcPts val="0"/>
                        </a:spcAft>
                      </a:pPr>
                      <a:r>
                        <a:rPr lang="de-DE" sz="1400" kern="100" dirty="0">
                          <a:effectLst/>
                        </a:rPr>
                        <a:t>Supply </a:t>
                      </a:r>
                      <a:r>
                        <a:rPr lang="de-DE" sz="1400" kern="100" dirty="0" err="1">
                          <a:effectLst/>
                        </a:rPr>
                        <a:t>Current</a:t>
                      </a:r>
                      <a:r>
                        <a:rPr lang="de-DE" sz="1400" kern="100" dirty="0">
                          <a:effectLst/>
                        </a:rPr>
                        <a:t> (mA)</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13 ~ 30</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299464476"/>
                  </a:ext>
                </a:extLst>
              </a:tr>
              <a:tr h="0">
                <a:tc>
                  <a:txBody>
                    <a:bodyPr/>
                    <a:lstStyle/>
                    <a:p>
                      <a:pPr algn="ctr">
                        <a:spcAft>
                          <a:spcPts val="0"/>
                        </a:spcAft>
                      </a:pPr>
                      <a:r>
                        <a:rPr lang="de-DE" sz="1400" kern="100" dirty="0">
                          <a:effectLst/>
                        </a:rPr>
                        <a:t>Output </a:t>
                      </a:r>
                      <a:r>
                        <a:rPr lang="de-DE" sz="1400" kern="100" dirty="0" err="1">
                          <a:effectLst/>
                        </a:rPr>
                        <a:t>Current</a:t>
                      </a:r>
                      <a:r>
                        <a:rPr lang="de-DE" sz="1400" kern="100" dirty="0">
                          <a:effectLst/>
                        </a:rPr>
                        <a:t> (mA)</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 1</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954016895"/>
                  </a:ext>
                </a:extLst>
              </a:tr>
              <a:tr h="0">
                <a:tc>
                  <a:txBody>
                    <a:bodyPr/>
                    <a:lstStyle/>
                    <a:p>
                      <a:pPr algn="ctr">
                        <a:spcAft>
                          <a:spcPts val="0"/>
                        </a:spcAft>
                      </a:pPr>
                      <a:r>
                        <a:rPr lang="de-DE" sz="1400" kern="100" dirty="0">
                          <a:effectLst/>
                        </a:rPr>
                        <a:t>Response Time (m sec.)</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3</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70977892"/>
                  </a:ext>
                </a:extLst>
              </a:tr>
              <a:tr h="0">
                <a:tc>
                  <a:txBody>
                    <a:bodyPr/>
                    <a:lstStyle/>
                    <a:p>
                      <a:pPr algn="ctr">
                        <a:spcAft>
                          <a:spcPts val="0"/>
                        </a:spcAft>
                      </a:pPr>
                      <a:r>
                        <a:rPr lang="de-DE" sz="1400" kern="100" dirty="0">
                          <a:effectLst/>
                        </a:rPr>
                        <a:t>Range (</a:t>
                      </a:r>
                      <a:r>
                        <a:rPr lang="de-DE" sz="1400" kern="100" dirty="0" err="1">
                          <a:effectLst/>
                        </a:rPr>
                        <a:t>gauss</a:t>
                      </a:r>
                      <a:r>
                        <a:rPr lang="de-DE" sz="1400" kern="100" dirty="0">
                          <a:effectLst/>
                        </a:rPr>
                        <a:t>)</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dirty="0">
                          <a:effectLst/>
                        </a:rPr>
                        <a:t>-500 ~ +500</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748129703"/>
                  </a:ext>
                </a:extLst>
              </a:tr>
              <a:tr h="0">
                <a:tc>
                  <a:txBody>
                    <a:bodyPr/>
                    <a:lstStyle/>
                    <a:p>
                      <a:pPr algn="ctr">
                        <a:spcAft>
                          <a:spcPts val="0"/>
                        </a:spcAft>
                      </a:pPr>
                      <a:r>
                        <a:rPr lang="de-DE" sz="1400" kern="100">
                          <a:effectLst/>
                        </a:rPr>
                        <a:t>Sensitivity (mV/gauss @ 25°C)</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dirty="0">
                          <a:effectLst/>
                        </a:rPr>
                        <a:t>5.0 </a:t>
                      </a:r>
                      <a:r>
                        <a:rPr lang="zh-CN" sz="1400" kern="100" dirty="0">
                          <a:effectLst/>
                        </a:rPr>
                        <a:t>± </a:t>
                      </a:r>
                      <a:r>
                        <a:rPr lang="de-DE" sz="1400" kern="100" dirty="0">
                          <a:effectLst/>
                        </a:rPr>
                        <a:t>0.1</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1480297524"/>
                  </a:ext>
                </a:extLst>
              </a:tr>
              <a:tr h="0">
                <a:tc>
                  <a:txBody>
                    <a:bodyPr/>
                    <a:lstStyle/>
                    <a:p>
                      <a:pPr algn="ctr">
                        <a:spcAft>
                          <a:spcPts val="0"/>
                        </a:spcAft>
                      </a:pPr>
                      <a:r>
                        <a:rPr lang="de-DE" sz="1400" kern="100">
                          <a:effectLst/>
                        </a:rPr>
                        <a:t>Vout (0 Gauss @ 25</a:t>
                      </a:r>
                      <a:r>
                        <a:rPr lang="zh-CN" sz="1400" kern="100">
                          <a:effectLst/>
                        </a:rPr>
                        <a:t>°</a:t>
                      </a:r>
                      <a:r>
                        <a:rPr lang="de-DE" sz="1400" kern="100">
                          <a:effectLst/>
                        </a:rPr>
                        <a:t>C)</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dirty="0">
                          <a:effectLst/>
                        </a:rPr>
                        <a:t>4.00 </a:t>
                      </a:r>
                      <a:r>
                        <a:rPr lang="zh-CN" sz="1400" kern="100" dirty="0">
                          <a:effectLst/>
                        </a:rPr>
                        <a:t>±</a:t>
                      </a:r>
                      <a:r>
                        <a:rPr lang="de-DE" sz="1400" kern="100" dirty="0">
                          <a:effectLst/>
                        </a:rPr>
                        <a:t> 0.04</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1095832228"/>
                  </a:ext>
                </a:extLst>
              </a:tr>
              <a:tr h="0">
                <a:tc>
                  <a:txBody>
                    <a:bodyPr/>
                    <a:lstStyle/>
                    <a:p>
                      <a:pPr algn="ctr">
                        <a:spcAft>
                          <a:spcPts val="0"/>
                        </a:spcAft>
                      </a:pPr>
                      <a:r>
                        <a:rPr lang="de-DE" sz="1400" kern="100">
                          <a:effectLst/>
                        </a:rPr>
                        <a:t>Temperature Error (%/</a:t>
                      </a:r>
                      <a:r>
                        <a:rPr lang="zh-CN" sz="1400" kern="100">
                          <a:effectLst/>
                        </a:rPr>
                        <a:t>°</a:t>
                      </a:r>
                      <a:r>
                        <a:rPr lang="de-DE" sz="1400" kern="100">
                          <a:effectLst/>
                        </a:rPr>
                        <a:t>C)</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zh-CN" sz="1400" kern="100" dirty="0">
                          <a:effectLst/>
                        </a:rPr>
                        <a:t>±</a:t>
                      </a:r>
                      <a:r>
                        <a:rPr lang="de-DE" sz="1400" kern="100" dirty="0">
                          <a:effectLst/>
                        </a:rPr>
                        <a:t> 0.02</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043109460"/>
                  </a:ext>
                </a:extLst>
              </a:tr>
            </a:tbl>
          </a:graphicData>
        </a:graphic>
      </p:graphicFrame>
      <p:pic>
        <p:nvPicPr>
          <p:cNvPr id="16" name="图片 15">
            <a:extLst>
              <a:ext uri="{FF2B5EF4-FFF2-40B4-BE49-F238E27FC236}">
                <a16:creationId xmlns:a16="http://schemas.microsoft.com/office/drawing/2014/main" id="{ECDF02B2-66D3-4A64-BBBB-C304B5DEACDB}"/>
              </a:ext>
            </a:extLst>
          </p:cNvPr>
          <p:cNvPicPr>
            <a:picLocks noChangeAspect="1"/>
          </p:cNvPicPr>
          <p:nvPr/>
        </p:nvPicPr>
        <p:blipFill>
          <a:blip r:embed="rId7"/>
          <a:stretch>
            <a:fillRect/>
          </a:stretch>
        </p:blipFill>
        <p:spPr>
          <a:xfrm>
            <a:off x="9624391" y="4529637"/>
            <a:ext cx="2188464" cy="1652016"/>
          </a:xfrm>
          <a:prstGeom prst="rect">
            <a:avLst/>
          </a:prstGeom>
        </p:spPr>
      </p:pic>
      <p:pic>
        <p:nvPicPr>
          <p:cNvPr id="18" name="图片 17">
            <a:extLst>
              <a:ext uri="{FF2B5EF4-FFF2-40B4-BE49-F238E27FC236}">
                <a16:creationId xmlns:a16="http://schemas.microsoft.com/office/drawing/2014/main" id="{478EAC55-1110-4AE4-B1E4-B4C90C07EF06}"/>
              </a:ext>
            </a:extLst>
          </p:cNvPr>
          <p:cNvPicPr>
            <a:picLocks noChangeAspect="1"/>
          </p:cNvPicPr>
          <p:nvPr/>
        </p:nvPicPr>
        <p:blipFill>
          <a:blip r:embed="rId8"/>
          <a:stretch>
            <a:fillRect/>
          </a:stretch>
        </p:blipFill>
        <p:spPr>
          <a:xfrm>
            <a:off x="7630548" y="5020017"/>
            <a:ext cx="1384525" cy="1068756"/>
          </a:xfrm>
          <a:prstGeom prst="rect">
            <a:avLst/>
          </a:prstGeom>
        </p:spPr>
      </p:pic>
      <p:sp>
        <p:nvSpPr>
          <p:cNvPr id="13" name="Fußzeilenplatzhalter 2">
            <a:extLst>
              <a:ext uri="{FF2B5EF4-FFF2-40B4-BE49-F238E27FC236}">
                <a16:creationId xmlns:a16="http://schemas.microsoft.com/office/drawing/2014/main" id="{792FF2B1-D41D-4035-8725-DC9AE34107FC}"/>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361400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内容占位符 21">
            <a:extLst>
              <a:ext uri="{FF2B5EF4-FFF2-40B4-BE49-F238E27FC236}">
                <a16:creationId xmlns:a16="http://schemas.microsoft.com/office/drawing/2014/main" id="{7AE64319-9CB9-4BCB-B57C-2BAE6C5C65E8}"/>
              </a:ext>
            </a:extLst>
          </p:cNvPr>
          <p:cNvPicPr>
            <a:picLocks noGrp="1" noChangeAspect="1"/>
          </p:cNvPicPr>
          <p:nvPr>
            <p:ph idx="1"/>
          </p:nvPr>
        </p:nvPicPr>
        <p:blipFill>
          <a:blip r:embed="rId3"/>
          <a:stretch>
            <a:fillRect/>
          </a:stretch>
        </p:blipFill>
        <p:spPr>
          <a:xfrm>
            <a:off x="2435808" y="1198563"/>
            <a:ext cx="7315621" cy="4894262"/>
          </a:xfrm>
        </p:spPr>
      </p:pic>
      <p:sp>
        <p:nvSpPr>
          <p:cNvPr id="4" name="Titel 3"/>
          <p:cNvSpPr>
            <a:spLocks noGrp="1"/>
          </p:cNvSpPr>
          <p:nvPr>
            <p:ph type="title"/>
          </p:nvPr>
        </p:nvSpPr>
        <p:spPr/>
        <p:txBody>
          <a:bodyPr/>
          <a:lstStyle/>
          <a:p>
            <a:r>
              <a:rPr lang="de-DE" dirty="0">
                <a:latin typeface="+mn-ea"/>
                <a:ea typeface="+mn-ea"/>
              </a:rPr>
              <a:t>Validierung</a:t>
            </a: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Verkabelung</a:t>
            </a:r>
          </a:p>
        </p:txBody>
      </p:sp>
      <p:sp>
        <p:nvSpPr>
          <p:cNvPr id="23" name="Fußzeilenplatzhalter 2">
            <a:extLst>
              <a:ext uri="{FF2B5EF4-FFF2-40B4-BE49-F238E27FC236}">
                <a16:creationId xmlns:a16="http://schemas.microsoft.com/office/drawing/2014/main" id="{D69E4872-379D-49CF-A08D-685D8CCA6509}"/>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3415530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latin typeface="+mn-ea"/>
                <a:ea typeface="+mn-ea"/>
              </a:rPr>
              <a:t>Validierung</a:t>
            </a: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Bauelemente</a:t>
            </a:r>
          </a:p>
        </p:txBody>
      </p:sp>
      <p:sp>
        <p:nvSpPr>
          <p:cNvPr id="23" name="Fußzeilenplatzhalter 2">
            <a:extLst>
              <a:ext uri="{FF2B5EF4-FFF2-40B4-BE49-F238E27FC236}">
                <a16:creationId xmlns:a16="http://schemas.microsoft.com/office/drawing/2014/main" id="{D69E4872-379D-49CF-A08D-685D8CCA6509}"/>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pic>
        <p:nvPicPr>
          <p:cNvPr id="7" name="图片 6">
            <a:extLst>
              <a:ext uri="{FF2B5EF4-FFF2-40B4-BE49-F238E27FC236}">
                <a16:creationId xmlns:a16="http://schemas.microsoft.com/office/drawing/2014/main" id="{B95D78D3-5994-4DB8-B7E9-D0EBA91EA8DF}"/>
              </a:ext>
            </a:extLst>
          </p:cNvPr>
          <p:cNvPicPr>
            <a:picLocks noChangeAspect="1"/>
          </p:cNvPicPr>
          <p:nvPr/>
        </p:nvPicPr>
        <p:blipFill>
          <a:blip r:embed="rId3"/>
          <a:stretch>
            <a:fillRect/>
          </a:stretch>
        </p:blipFill>
        <p:spPr>
          <a:xfrm>
            <a:off x="2856000" y="1413280"/>
            <a:ext cx="6480000" cy="4536000"/>
          </a:xfrm>
          <a:prstGeom prst="rect">
            <a:avLst/>
          </a:prstGeom>
        </p:spPr>
      </p:pic>
      <p:sp>
        <p:nvSpPr>
          <p:cNvPr id="14" name="Inhaltsplatzhalter 1">
            <a:extLst>
              <a:ext uri="{FF2B5EF4-FFF2-40B4-BE49-F238E27FC236}">
                <a16:creationId xmlns:a16="http://schemas.microsoft.com/office/drawing/2014/main" id="{541E99D1-A7AD-41C3-BE89-FC9111FB10BE}"/>
              </a:ext>
            </a:extLst>
          </p:cNvPr>
          <p:cNvSpPr>
            <a:spLocks noGrp="1"/>
          </p:cNvSpPr>
          <p:nvPr>
            <p:ph idx="1"/>
          </p:nvPr>
        </p:nvSpPr>
        <p:spPr>
          <a:xfrm>
            <a:off x="522820" y="1198563"/>
            <a:ext cx="11142133" cy="4894262"/>
          </a:xfrm>
        </p:spPr>
        <p:txBody>
          <a:bodyPr/>
          <a:lstStyle/>
          <a:p>
            <a:r>
              <a:rPr lang="de-DE" dirty="0">
                <a:latin typeface="+mn-ea"/>
              </a:rPr>
              <a:t>Halterung</a:t>
            </a:r>
          </a:p>
          <a:p>
            <a:r>
              <a:rPr lang="de-DE" altLang="zh-CN" dirty="0">
                <a:latin typeface="+mn-ea"/>
              </a:rPr>
              <a:t>Sensoren</a:t>
            </a:r>
          </a:p>
          <a:p>
            <a:r>
              <a:rPr lang="de-DE" altLang="zh-CN" dirty="0">
                <a:latin typeface="+mn-ea"/>
              </a:rPr>
              <a:t>Kabel</a:t>
            </a:r>
          </a:p>
          <a:p>
            <a:r>
              <a:rPr lang="de-DE" altLang="zh-CN" dirty="0">
                <a:latin typeface="+mn-ea"/>
              </a:rPr>
              <a:t>Lötzinn</a:t>
            </a:r>
          </a:p>
          <a:p>
            <a:r>
              <a:rPr lang="de-DE" altLang="zh-CN" dirty="0">
                <a:latin typeface="+mn-ea"/>
              </a:rPr>
              <a:t>Schraube</a:t>
            </a:r>
          </a:p>
          <a:p>
            <a:r>
              <a:rPr lang="de-DE" altLang="zh-CN" dirty="0">
                <a:latin typeface="+mn-ea"/>
              </a:rPr>
              <a:t>……</a:t>
            </a:r>
            <a:endParaRPr lang="zh-CN" altLang="zh-CN" dirty="0"/>
          </a:p>
          <a:p>
            <a:endParaRPr lang="de-DE" dirty="0">
              <a:latin typeface="+mn-ea"/>
            </a:endParaRPr>
          </a:p>
          <a:p>
            <a:endParaRPr lang="de-DE" dirty="0">
              <a:latin typeface="+mn-ea"/>
            </a:endParaRPr>
          </a:p>
        </p:txBody>
      </p:sp>
    </p:spTree>
    <p:extLst>
      <p:ext uri="{BB962C8B-B14F-4D97-AF65-F5344CB8AC3E}">
        <p14:creationId xmlns:p14="http://schemas.microsoft.com/office/powerpoint/2010/main" val="4205185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latin typeface="+mn-ea"/>
                <a:ea typeface="+mn-ea"/>
              </a:rPr>
              <a:t>Validierung</a:t>
            </a: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Löten und Labeling</a:t>
            </a:r>
          </a:p>
        </p:txBody>
      </p:sp>
      <p:sp>
        <p:nvSpPr>
          <p:cNvPr id="23" name="Fußzeilenplatzhalter 2">
            <a:extLst>
              <a:ext uri="{FF2B5EF4-FFF2-40B4-BE49-F238E27FC236}">
                <a16:creationId xmlns:a16="http://schemas.microsoft.com/office/drawing/2014/main" id="{D69E4872-379D-49CF-A08D-685D8CCA6509}"/>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pic>
        <p:nvPicPr>
          <p:cNvPr id="11" name="图片 10">
            <a:extLst>
              <a:ext uri="{FF2B5EF4-FFF2-40B4-BE49-F238E27FC236}">
                <a16:creationId xmlns:a16="http://schemas.microsoft.com/office/drawing/2014/main" id="{C36C6F9D-524B-42DE-A911-F3FC7AEC9293}"/>
              </a:ext>
            </a:extLst>
          </p:cNvPr>
          <p:cNvPicPr>
            <a:picLocks noChangeAspect="1"/>
          </p:cNvPicPr>
          <p:nvPr/>
        </p:nvPicPr>
        <p:blipFill>
          <a:blip r:embed="rId3"/>
          <a:stretch>
            <a:fillRect/>
          </a:stretch>
        </p:blipFill>
        <p:spPr>
          <a:xfrm>
            <a:off x="2856000" y="1413280"/>
            <a:ext cx="6480000" cy="4536000"/>
          </a:xfrm>
          <a:prstGeom prst="rect">
            <a:avLst/>
          </a:prstGeom>
        </p:spPr>
      </p:pic>
    </p:spTree>
    <p:extLst>
      <p:ext uri="{BB962C8B-B14F-4D97-AF65-F5344CB8AC3E}">
        <p14:creationId xmlns:p14="http://schemas.microsoft.com/office/powerpoint/2010/main" val="607428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latin typeface="+mn-ea"/>
                <a:ea typeface="+mn-ea"/>
              </a:rPr>
              <a:t>Validierung</a:t>
            </a: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Ordnen</a:t>
            </a:r>
          </a:p>
        </p:txBody>
      </p:sp>
      <p:sp>
        <p:nvSpPr>
          <p:cNvPr id="23" name="Fußzeilenplatzhalter 2">
            <a:extLst>
              <a:ext uri="{FF2B5EF4-FFF2-40B4-BE49-F238E27FC236}">
                <a16:creationId xmlns:a16="http://schemas.microsoft.com/office/drawing/2014/main" id="{D69E4872-379D-49CF-A08D-685D8CCA6509}"/>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pic>
        <p:nvPicPr>
          <p:cNvPr id="13" name="图片 12">
            <a:extLst>
              <a:ext uri="{FF2B5EF4-FFF2-40B4-BE49-F238E27FC236}">
                <a16:creationId xmlns:a16="http://schemas.microsoft.com/office/drawing/2014/main" id="{BF05E926-0325-46A2-997F-EEEE793DFF3C}"/>
              </a:ext>
            </a:extLst>
          </p:cNvPr>
          <p:cNvPicPr>
            <a:picLocks noChangeAspect="1"/>
          </p:cNvPicPr>
          <p:nvPr/>
        </p:nvPicPr>
        <p:blipFill>
          <a:blip r:embed="rId3"/>
          <a:stretch>
            <a:fillRect/>
          </a:stretch>
        </p:blipFill>
        <p:spPr>
          <a:xfrm>
            <a:off x="2856000" y="1413280"/>
            <a:ext cx="6480000" cy="4536000"/>
          </a:xfrm>
          <a:prstGeom prst="rect">
            <a:avLst/>
          </a:prstGeom>
        </p:spPr>
      </p:pic>
    </p:spTree>
    <p:extLst>
      <p:ext uri="{BB962C8B-B14F-4D97-AF65-F5344CB8AC3E}">
        <p14:creationId xmlns:p14="http://schemas.microsoft.com/office/powerpoint/2010/main" val="396567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latin typeface="+mn-ea"/>
                <a:ea typeface="+mn-ea"/>
              </a:rPr>
              <a:t>Validierung</a:t>
            </a: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Mit PC Verbindung</a:t>
            </a:r>
          </a:p>
        </p:txBody>
      </p:sp>
      <p:sp>
        <p:nvSpPr>
          <p:cNvPr id="23" name="Fußzeilenplatzhalter 2">
            <a:extLst>
              <a:ext uri="{FF2B5EF4-FFF2-40B4-BE49-F238E27FC236}">
                <a16:creationId xmlns:a16="http://schemas.microsoft.com/office/drawing/2014/main" id="{D69E4872-379D-49CF-A08D-685D8CCA6509}"/>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pic>
        <p:nvPicPr>
          <p:cNvPr id="15" name="图片 14">
            <a:extLst>
              <a:ext uri="{FF2B5EF4-FFF2-40B4-BE49-F238E27FC236}">
                <a16:creationId xmlns:a16="http://schemas.microsoft.com/office/drawing/2014/main" id="{B981CBA4-5759-47F5-92E6-F4AFC6CCABE2}"/>
              </a:ext>
            </a:extLst>
          </p:cNvPr>
          <p:cNvPicPr>
            <a:picLocks noChangeAspect="1"/>
          </p:cNvPicPr>
          <p:nvPr/>
        </p:nvPicPr>
        <p:blipFill>
          <a:blip r:embed="rId3"/>
          <a:stretch>
            <a:fillRect/>
          </a:stretch>
        </p:blipFill>
        <p:spPr>
          <a:xfrm>
            <a:off x="2856000" y="1413280"/>
            <a:ext cx="6480000" cy="4536000"/>
          </a:xfrm>
          <a:prstGeom prst="rect">
            <a:avLst/>
          </a:prstGeom>
        </p:spPr>
      </p:pic>
    </p:spTree>
    <p:extLst>
      <p:ext uri="{BB962C8B-B14F-4D97-AF65-F5344CB8AC3E}">
        <p14:creationId xmlns:p14="http://schemas.microsoft.com/office/powerpoint/2010/main" val="1141120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251D90D3-5280-4654-BB17-969761C791E8}"/>
              </a:ext>
            </a:extLst>
          </p:cNvPr>
          <p:cNvGrpSpPr/>
          <p:nvPr/>
        </p:nvGrpSpPr>
        <p:grpSpPr>
          <a:xfrm>
            <a:off x="2455326" y="1196752"/>
            <a:ext cx="7267342" cy="4988505"/>
            <a:chOff x="2711984" y="1192429"/>
            <a:chExt cx="7267342" cy="4988505"/>
          </a:xfrm>
        </p:grpSpPr>
        <p:pic>
          <p:nvPicPr>
            <p:cNvPr id="8" name="图片 7">
              <a:extLst>
                <a:ext uri="{FF2B5EF4-FFF2-40B4-BE49-F238E27FC236}">
                  <a16:creationId xmlns:a16="http://schemas.microsoft.com/office/drawing/2014/main" id="{1BCF74A6-B7B0-4AA5-B6AD-79C2B0C4891D}"/>
                </a:ext>
              </a:extLst>
            </p:cNvPr>
            <p:cNvPicPr>
              <a:picLocks noChangeAspect="1"/>
            </p:cNvPicPr>
            <p:nvPr/>
          </p:nvPicPr>
          <p:blipFill>
            <a:blip r:embed="rId3"/>
            <a:stretch>
              <a:fillRect/>
            </a:stretch>
          </p:blipFill>
          <p:spPr>
            <a:xfrm>
              <a:off x="2711984" y="1192429"/>
              <a:ext cx="3240000" cy="2443692"/>
            </a:xfrm>
            <a:prstGeom prst="rect">
              <a:avLst/>
            </a:prstGeom>
          </p:spPr>
        </p:pic>
        <p:pic>
          <p:nvPicPr>
            <p:cNvPr id="10" name="图片 9">
              <a:extLst>
                <a:ext uri="{FF2B5EF4-FFF2-40B4-BE49-F238E27FC236}">
                  <a16:creationId xmlns:a16="http://schemas.microsoft.com/office/drawing/2014/main" id="{E7AB1563-7FDF-4944-B7F1-7F6DD171CD76}"/>
                </a:ext>
              </a:extLst>
            </p:cNvPr>
            <p:cNvPicPr>
              <a:picLocks noChangeAspect="1"/>
            </p:cNvPicPr>
            <p:nvPr/>
          </p:nvPicPr>
          <p:blipFill>
            <a:blip r:embed="rId4"/>
            <a:stretch>
              <a:fillRect/>
            </a:stretch>
          </p:blipFill>
          <p:spPr>
            <a:xfrm>
              <a:off x="6739326" y="1192429"/>
              <a:ext cx="3240000" cy="2443692"/>
            </a:xfrm>
            <a:prstGeom prst="rect">
              <a:avLst/>
            </a:prstGeom>
          </p:spPr>
        </p:pic>
        <p:pic>
          <p:nvPicPr>
            <p:cNvPr id="12" name="图片 11">
              <a:extLst>
                <a:ext uri="{FF2B5EF4-FFF2-40B4-BE49-F238E27FC236}">
                  <a16:creationId xmlns:a16="http://schemas.microsoft.com/office/drawing/2014/main" id="{968F0CBC-9708-4577-B0C2-550CA9AF175E}"/>
                </a:ext>
              </a:extLst>
            </p:cNvPr>
            <p:cNvPicPr>
              <a:picLocks noChangeAspect="1"/>
            </p:cNvPicPr>
            <p:nvPr/>
          </p:nvPicPr>
          <p:blipFill>
            <a:blip r:embed="rId5"/>
            <a:stretch>
              <a:fillRect/>
            </a:stretch>
          </p:blipFill>
          <p:spPr>
            <a:xfrm>
              <a:off x="2711984" y="3737242"/>
              <a:ext cx="3240000" cy="2443692"/>
            </a:xfrm>
            <a:prstGeom prst="rect">
              <a:avLst/>
            </a:prstGeom>
          </p:spPr>
        </p:pic>
        <p:pic>
          <p:nvPicPr>
            <p:cNvPr id="14" name="图片 13">
              <a:extLst>
                <a:ext uri="{FF2B5EF4-FFF2-40B4-BE49-F238E27FC236}">
                  <a16:creationId xmlns:a16="http://schemas.microsoft.com/office/drawing/2014/main" id="{D6D9045B-5DE4-4FB4-9255-331AEF52919D}"/>
                </a:ext>
              </a:extLst>
            </p:cNvPr>
            <p:cNvPicPr>
              <a:picLocks noChangeAspect="1"/>
            </p:cNvPicPr>
            <p:nvPr/>
          </p:nvPicPr>
          <p:blipFill>
            <a:blip r:embed="rId6"/>
            <a:stretch>
              <a:fillRect/>
            </a:stretch>
          </p:blipFill>
          <p:spPr>
            <a:xfrm>
              <a:off x="6739326" y="3737242"/>
              <a:ext cx="3240000" cy="2443692"/>
            </a:xfrm>
            <a:prstGeom prst="rect">
              <a:avLst/>
            </a:prstGeom>
          </p:spPr>
        </p:pic>
      </p:grpSp>
      <p:sp>
        <p:nvSpPr>
          <p:cNvPr id="4" name="Titel 3"/>
          <p:cNvSpPr>
            <a:spLocks noGrp="1"/>
          </p:cNvSpPr>
          <p:nvPr>
            <p:ph type="title"/>
          </p:nvPr>
        </p:nvSpPr>
        <p:spPr/>
        <p:txBody>
          <a:bodyPr/>
          <a:lstStyle/>
          <a:p>
            <a:r>
              <a:rPr lang="de-DE" dirty="0">
                <a:latin typeface="+mn-ea"/>
                <a:ea typeface="+mn-ea"/>
              </a:rPr>
              <a:t>Validierung</a:t>
            </a: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Validierungspunkte</a:t>
            </a:r>
          </a:p>
        </p:txBody>
      </p:sp>
      <p:sp>
        <p:nvSpPr>
          <p:cNvPr id="2" name="内容占位符 1">
            <a:extLst>
              <a:ext uri="{FF2B5EF4-FFF2-40B4-BE49-F238E27FC236}">
                <a16:creationId xmlns:a16="http://schemas.microsoft.com/office/drawing/2014/main" id="{7055E0EB-4DB5-4169-8B63-A36B223A4B56}"/>
              </a:ext>
            </a:extLst>
          </p:cNvPr>
          <p:cNvSpPr>
            <a:spLocks noGrp="1"/>
          </p:cNvSpPr>
          <p:nvPr>
            <p:ph idx="1"/>
          </p:nvPr>
        </p:nvSpPr>
        <p:spPr/>
        <p:txBody>
          <a:bodyPr/>
          <a:lstStyle/>
          <a:p>
            <a:r>
              <a:rPr lang="de-DE" altLang="zh-CN" noProof="1"/>
              <a:t>4 Validierungspunkte</a:t>
            </a:r>
          </a:p>
          <a:p>
            <a:endParaRPr lang="de-DE" altLang="zh-CN" noProof="1"/>
          </a:p>
          <a:p>
            <a:endParaRPr lang="de-DE" altLang="zh-CN" noProof="1"/>
          </a:p>
          <a:p>
            <a:endParaRPr lang="de-DE" altLang="zh-CN" noProof="1"/>
          </a:p>
          <a:p>
            <a:endParaRPr lang="de-DE" altLang="zh-CN" noProof="1"/>
          </a:p>
          <a:p>
            <a:endParaRPr lang="de-DE" altLang="zh-CN" noProof="1"/>
          </a:p>
          <a:p>
            <a:endParaRPr lang="de-DE" altLang="zh-CN" noProof="1"/>
          </a:p>
          <a:p>
            <a:endParaRPr lang="de-DE" altLang="zh-CN" noProof="1"/>
          </a:p>
        </p:txBody>
      </p:sp>
      <p:sp>
        <p:nvSpPr>
          <p:cNvPr id="15" name="Fußzeilenplatzhalter 2">
            <a:extLst>
              <a:ext uri="{FF2B5EF4-FFF2-40B4-BE49-F238E27FC236}">
                <a16:creationId xmlns:a16="http://schemas.microsoft.com/office/drawing/2014/main" id="{0FFA099B-D6D0-4C35-A230-50A7E5A431F8}"/>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3272694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95212CD-9080-4B5B-BAD4-DA7843E06733}"/>
              </a:ext>
            </a:extLst>
          </p:cNvPr>
          <p:cNvSpPr>
            <a:spLocks noGrp="1"/>
          </p:cNvSpPr>
          <p:nvPr>
            <p:ph idx="1"/>
          </p:nvPr>
        </p:nvSpPr>
        <p:spPr>
          <a:xfrm>
            <a:off x="522820" y="1198563"/>
            <a:ext cx="11261811" cy="968242"/>
          </a:xfrm>
        </p:spPr>
        <p:txBody>
          <a:bodyPr/>
          <a:lstStyle/>
          <a:p>
            <a:r>
              <a:rPr lang="de-DE" altLang="zh-CN" dirty="0"/>
              <a:t>Ziel</a:t>
            </a:r>
          </a:p>
          <a:p>
            <a:pPr lvl="1"/>
            <a:r>
              <a:rPr lang="de-DE" altLang="zh-CN" dirty="0"/>
              <a:t>Die Orientierung eines Magnets zu bestimmen</a:t>
            </a:r>
          </a:p>
          <a:p>
            <a:r>
              <a:rPr lang="de-DE" altLang="zh-CN" dirty="0"/>
              <a:t>Aufbau meiner Arbeit</a:t>
            </a:r>
          </a:p>
        </p:txBody>
      </p:sp>
      <p:sp>
        <p:nvSpPr>
          <p:cNvPr id="4" name="标题 3">
            <a:extLst>
              <a:ext uri="{FF2B5EF4-FFF2-40B4-BE49-F238E27FC236}">
                <a16:creationId xmlns:a16="http://schemas.microsoft.com/office/drawing/2014/main" id="{306251FE-AE32-4430-8047-E7B979F805B1}"/>
              </a:ext>
            </a:extLst>
          </p:cNvPr>
          <p:cNvSpPr>
            <a:spLocks noGrp="1"/>
          </p:cNvSpPr>
          <p:nvPr>
            <p:ph type="title"/>
          </p:nvPr>
        </p:nvSpPr>
        <p:spPr/>
        <p:txBody>
          <a:bodyPr/>
          <a:lstStyle/>
          <a:p>
            <a:r>
              <a:rPr lang="de-DE" altLang="zh-CN" dirty="0"/>
              <a:t>Übersicht</a:t>
            </a:r>
            <a:endParaRPr lang="zh-CN" altLang="en-US" dirty="0"/>
          </a:p>
        </p:txBody>
      </p:sp>
      <p:sp>
        <p:nvSpPr>
          <p:cNvPr id="5" name="文本占位符 4">
            <a:extLst>
              <a:ext uri="{FF2B5EF4-FFF2-40B4-BE49-F238E27FC236}">
                <a16:creationId xmlns:a16="http://schemas.microsoft.com/office/drawing/2014/main" id="{B9A87B83-98FB-4ACD-B165-0C0D1E1AFD2E}"/>
              </a:ext>
            </a:extLst>
          </p:cNvPr>
          <p:cNvSpPr>
            <a:spLocks noGrp="1"/>
          </p:cNvSpPr>
          <p:nvPr>
            <p:ph type="body" sz="quarter" idx="11"/>
          </p:nvPr>
        </p:nvSpPr>
        <p:spPr/>
        <p:txBody>
          <a:bodyPr/>
          <a:lstStyle/>
          <a:p>
            <a:r>
              <a:rPr lang="en-US" altLang="zh-CN" dirty="0" err="1"/>
              <a:t>Magnetisches</a:t>
            </a:r>
            <a:r>
              <a:rPr lang="en-US" altLang="zh-CN" dirty="0"/>
              <a:t> Tracking-System</a:t>
            </a:r>
            <a:endParaRPr lang="zh-CN" altLang="en-US" dirty="0"/>
          </a:p>
        </p:txBody>
      </p:sp>
      <p:sp>
        <p:nvSpPr>
          <p:cNvPr id="7" name="Fußzeilenplatzhalter 2">
            <a:extLst>
              <a:ext uri="{FF2B5EF4-FFF2-40B4-BE49-F238E27FC236}">
                <a16:creationId xmlns:a16="http://schemas.microsoft.com/office/drawing/2014/main" id="{0AA07705-D172-42FF-9671-6CC6FEE42F7A}"/>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
        <p:nvSpPr>
          <p:cNvPr id="10" name="内容占位符 9">
            <a:extLst>
              <a:ext uri="{FF2B5EF4-FFF2-40B4-BE49-F238E27FC236}">
                <a16:creationId xmlns:a16="http://schemas.microsoft.com/office/drawing/2014/main" id="{E6898C79-B7F8-4ABB-A6A4-5B1FA3711CD1}"/>
              </a:ext>
            </a:extLst>
          </p:cNvPr>
          <p:cNvSpPr>
            <a:spLocks noGrp="1"/>
          </p:cNvSpPr>
          <p:nvPr>
            <p:ph sz="quarter" idx="12"/>
          </p:nvPr>
        </p:nvSpPr>
        <p:spPr/>
        <p:txBody>
          <a:bodyPr/>
          <a:lstStyle/>
          <a:p>
            <a:endParaRPr lang="zh-CN" altLang="en-US"/>
          </a:p>
        </p:txBody>
      </p:sp>
      <p:grpSp>
        <p:nvGrpSpPr>
          <p:cNvPr id="22" name="组合 21">
            <a:extLst>
              <a:ext uri="{FF2B5EF4-FFF2-40B4-BE49-F238E27FC236}">
                <a16:creationId xmlns:a16="http://schemas.microsoft.com/office/drawing/2014/main" id="{0DBE7EA1-3F80-4E69-B5E5-C979AD46B333}"/>
              </a:ext>
            </a:extLst>
          </p:cNvPr>
          <p:cNvGrpSpPr/>
          <p:nvPr/>
        </p:nvGrpSpPr>
        <p:grpSpPr>
          <a:xfrm>
            <a:off x="4476000" y="2239830"/>
            <a:ext cx="3240000" cy="3767323"/>
            <a:chOff x="3863752" y="2255568"/>
            <a:chExt cx="3240000" cy="3767323"/>
          </a:xfrm>
        </p:grpSpPr>
        <p:sp>
          <p:nvSpPr>
            <p:cNvPr id="11" name="矩形: 圆角 10">
              <a:extLst>
                <a:ext uri="{FF2B5EF4-FFF2-40B4-BE49-F238E27FC236}">
                  <a16:creationId xmlns:a16="http://schemas.microsoft.com/office/drawing/2014/main" id="{0F5A3AFC-ED8D-4526-B684-ADD3565FA626}"/>
                </a:ext>
              </a:extLst>
            </p:cNvPr>
            <p:cNvSpPr/>
            <p:nvPr/>
          </p:nvSpPr>
          <p:spPr>
            <a:xfrm>
              <a:off x="3863752" y="2255568"/>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Magnetmodellierung</a:t>
              </a:r>
              <a:endParaRPr lang="de-DE" altLang="zh-CN" dirty="0">
                <a:solidFill>
                  <a:schemeClr val="bg1"/>
                </a:solidFill>
              </a:endParaRPr>
            </a:p>
          </p:txBody>
        </p:sp>
        <p:sp>
          <p:nvSpPr>
            <p:cNvPr id="12" name="矩形: 圆角 11">
              <a:extLst>
                <a:ext uri="{FF2B5EF4-FFF2-40B4-BE49-F238E27FC236}">
                  <a16:creationId xmlns:a16="http://schemas.microsoft.com/office/drawing/2014/main" id="{85FD6107-CB75-49CB-BC78-7100AA5B1802}"/>
                </a:ext>
              </a:extLst>
            </p:cNvPr>
            <p:cNvSpPr/>
            <p:nvPr/>
          </p:nvSpPr>
          <p:spPr>
            <a:xfrm>
              <a:off x="3863752" y="3107399"/>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Workspace und Sensorarray</a:t>
              </a:r>
              <a:endParaRPr lang="zh-CN" altLang="en-US" dirty="0">
                <a:solidFill>
                  <a:schemeClr val="bg1"/>
                </a:solidFill>
              </a:endParaRPr>
            </a:p>
          </p:txBody>
        </p:sp>
        <p:sp>
          <p:nvSpPr>
            <p:cNvPr id="13" name="矩形: 圆角 12">
              <a:extLst>
                <a:ext uri="{FF2B5EF4-FFF2-40B4-BE49-F238E27FC236}">
                  <a16:creationId xmlns:a16="http://schemas.microsoft.com/office/drawing/2014/main" id="{88BBC66C-C4DE-442F-9D86-04ED790532D5}"/>
                </a:ext>
              </a:extLst>
            </p:cNvPr>
            <p:cNvSpPr/>
            <p:nvPr/>
          </p:nvSpPr>
          <p:spPr>
            <a:xfrm>
              <a:off x="3863752" y="3959230"/>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Lokalisierungsalgorithmen</a:t>
              </a:r>
              <a:endParaRPr lang="de-DE" altLang="zh-CN" dirty="0">
                <a:solidFill>
                  <a:schemeClr val="bg1"/>
                </a:solidFill>
              </a:endParaRPr>
            </a:p>
          </p:txBody>
        </p:sp>
        <p:sp>
          <p:nvSpPr>
            <p:cNvPr id="14" name="矩形: 圆角 13">
              <a:extLst>
                <a:ext uri="{FF2B5EF4-FFF2-40B4-BE49-F238E27FC236}">
                  <a16:creationId xmlns:a16="http://schemas.microsoft.com/office/drawing/2014/main" id="{A6AED987-5D92-4ACD-8687-220C01E6628E}"/>
                </a:ext>
              </a:extLst>
            </p:cNvPr>
            <p:cNvSpPr/>
            <p:nvPr/>
          </p:nvSpPr>
          <p:spPr>
            <a:xfrm>
              <a:off x="3863752" y="4811061"/>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Lokalisierungssimulationen</a:t>
              </a:r>
            </a:p>
          </p:txBody>
        </p:sp>
        <p:sp>
          <p:nvSpPr>
            <p:cNvPr id="15" name="矩形: 圆角 14">
              <a:extLst>
                <a:ext uri="{FF2B5EF4-FFF2-40B4-BE49-F238E27FC236}">
                  <a16:creationId xmlns:a16="http://schemas.microsoft.com/office/drawing/2014/main" id="{6EDE958C-4E1A-4C51-89F6-75D92CC9497C}"/>
                </a:ext>
              </a:extLst>
            </p:cNvPr>
            <p:cNvSpPr/>
            <p:nvPr/>
          </p:nvSpPr>
          <p:spPr>
            <a:xfrm>
              <a:off x="3863752" y="5662891"/>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Hardware Validierung</a:t>
              </a:r>
            </a:p>
          </p:txBody>
        </p:sp>
        <p:sp>
          <p:nvSpPr>
            <p:cNvPr id="16" name="箭头: 下 15">
              <a:extLst>
                <a:ext uri="{FF2B5EF4-FFF2-40B4-BE49-F238E27FC236}">
                  <a16:creationId xmlns:a16="http://schemas.microsoft.com/office/drawing/2014/main" id="{B0816B18-8898-4DFE-9580-6E6D9CDE2E38}"/>
                </a:ext>
              </a:extLst>
            </p:cNvPr>
            <p:cNvSpPr/>
            <p:nvPr/>
          </p:nvSpPr>
          <p:spPr>
            <a:xfrm>
              <a:off x="5411744" y="2767812"/>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DB61EC79-FA3F-4D5D-BA43-8A0FAC4330CE}"/>
                </a:ext>
              </a:extLst>
            </p:cNvPr>
            <p:cNvSpPr/>
            <p:nvPr/>
          </p:nvSpPr>
          <p:spPr>
            <a:xfrm>
              <a:off x="5411744" y="3619643"/>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0B5103D3-A99E-41EF-9D42-21FAB969CEE7}"/>
                </a:ext>
              </a:extLst>
            </p:cNvPr>
            <p:cNvSpPr/>
            <p:nvPr/>
          </p:nvSpPr>
          <p:spPr>
            <a:xfrm>
              <a:off x="5411744" y="4471474"/>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814DF74F-7BDD-4A76-AF38-EAD1E83BB949}"/>
                </a:ext>
              </a:extLst>
            </p:cNvPr>
            <p:cNvSpPr/>
            <p:nvPr/>
          </p:nvSpPr>
          <p:spPr>
            <a:xfrm>
              <a:off x="5411744" y="5323305"/>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84127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latin typeface="+mn-ea"/>
                <a:ea typeface="+mn-ea"/>
              </a:rPr>
              <a:t>Validierung</a:t>
            </a: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Ergebnis</a:t>
            </a:r>
          </a:p>
        </p:txBody>
      </p:sp>
      <p:sp>
        <p:nvSpPr>
          <p:cNvPr id="2" name="内容占位符 1">
            <a:extLst>
              <a:ext uri="{FF2B5EF4-FFF2-40B4-BE49-F238E27FC236}">
                <a16:creationId xmlns:a16="http://schemas.microsoft.com/office/drawing/2014/main" id="{7055E0EB-4DB5-4169-8B63-A36B223A4B56}"/>
              </a:ext>
            </a:extLst>
          </p:cNvPr>
          <p:cNvSpPr>
            <a:spLocks noGrp="1"/>
          </p:cNvSpPr>
          <p:nvPr>
            <p:ph idx="1"/>
          </p:nvPr>
        </p:nvSpPr>
        <p:spPr>
          <a:xfrm>
            <a:off x="522820" y="1198563"/>
            <a:ext cx="11477836" cy="4894262"/>
          </a:xfrm>
        </p:spPr>
        <p:txBody>
          <a:bodyPr/>
          <a:lstStyle/>
          <a:p>
            <a:r>
              <a:rPr lang="de-DE" altLang="zh-CN" noProof="1"/>
              <a:t>Validierungsanalyse</a:t>
            </a:r>
          </a:p>
          <a:p>
            <a:endParaRPr lang="de-DE" altLang="zh-CN" noProof="1"/>
          </a:p>
          <a:p>
            <a:endParaRPr lang="de-DE" altLang="zh-CN" noProof="1"/>
          </a:p>
          <a:p>
            <a:endParaRPr lang="de-DE" altLang="zh-CN" noProof="1"/>
          </a:p>
          <a:p>
            <a:endParaRPr lang="de-DE" altLang="zh-CN" noProof="1"/>
          </a:p>
          <a:p>
            <a:pPr lvl="1">
              <a:spcAft>
                <a:spcPts val="0"/>
              </a:spcAft>
            </a:pPr>
            <a:r>
              <a:rPr lang="de-DE" altLang="zh-CN" kern="100" dirty="0">
                <a:ea typeface="等线" panose="02010600030101010101" pitchFamily="2" charset="-122"/>
              </a:rPr>
              <a:t>Da eine Quantisierungsstufe</a:t>
            </a:r>
          </a:p>
          <a:p>
            <a:pPr marL="476250" lvl="1" indent="0">
              <a:spcAft>
                <a:spcPts val="0"/>
              </a:spcAft>
              <a:buNone/>
            </a:pPr>
            <a:endParaRPr lang="de-DE" altLang="zh-CN" kern="100" dirty="0">
              <a:ea typeface="等线" panose="02010600030101010101" pitchFamily="2" charset="-122"/>
            </a:endParaRPr>
          </a:p>
          <a:p>
            <a:pPr marL="476250" lvl="1" indent="0">
              <a:spcAft>
                <a:spcPts val="0"/>
              </a:spcAft>
              <a:buNone/>
            </a:pPr>
            <a:endParaRPr lang="zh-CN" altLang="zh-CN" kern="100" dirty="0">
              <a:ea typeface="等线" panose="02010600030101010101" pitchFamily="2" charset="-122"/>
            </a:endParaRPr>
          </a:p>
          <a:p>
            <a:pPr marL="810000" lvl="2" indent="0">
              <a:spcAft>
                <a:spcPts val="0"/>
              </a:spcAft>
              <a:buNone/>
            </a:pPr>
            <a:r>
              <a:rPr lang="de-DE" altLang="zh-CN" sz="1800" kern="100" dirty="0">
                <a:ea typeface="等线" panose="02010600030101010101" pitchFamily="2" charset="-122"/>
              </a:rPr>
              <a:t>entspricht, sind die Fehler von jedem Sensor bei 4 Validierungspunkten innerhalb einer Quantisierungsstufe. </a:t>
            </a:r>
          </a:p>
          <a:p>
            <a:pPr lvl="1">
              <a:spcAft>
                <a:spcPts val="0"/>
              </a:spcAft>
            </a:pPr>
            <a:r>
              <a:rPr lang="de-DE" altLang="zh-CN" kern="100" dirty="0">
                <a:ea typeface="等线" panose="02010600030101010101" pitchFamily="2" charset="-122"/>
              </a:rPr>
              <a:t>Der Fehler besteht hauptsächlich aus 3 Teilen</a:t>
            </a:r>
          </a:p>
          <a:p>
            <a:pPr lvl="2">
              <a:spcAft>
                <a:spcPts val="0"/>
              </a:spcAft>
            </a:pPr>
            <a:r>
              <a:rPr lang="de-DE" altLang="zh-CN" kern="100" dirty="0">
                <a:ea typeface="等线" panose="02010600030101010101" pitchFamily="2" charset="-122"/>
              </a:rPr>
              <a:t>nicht genügende Versorgungsspannung wegen der fehlenden elektrischen Bauelementen;</a:t>
            </a:r>
          </a:p>
          <a:p>
            <a:pPr lvl="2">
              <a:spcAft>
                <a:spcPts val="0"/>
              </a:spcAft>
            </a:pPr>
            <a:r>
              <a:rPr lang="de-DE" altLang="zh-CN" kern="100" dirty="0">
                <a:ea typeface="等线" panose="02010600030101010101" pitchFamily="2" charset="-122"/>
              </a:rPr>
              <a:t>Positionsungenauigkeit, denn alle 4 Orientierungen wurden manuell gehalten.</a:t>
            </a:r>
            <a:endParaRPr lang="zh-CN" altLang="zh-CN" kern="100" dirty="0">
              <a:ea typeface="等线" panose="02010600030101010101" pitchFamily="2" charset="-122"/>
            </a:endParaRPr>
          </a:p>
          <a:p>
            <a:pPr lvl="2">
              <a:spcAft>
                <a:spcPts val="0"/>
              </a:spcAft>
            </a:pPr>
            <a:r>
              <a:rPr lang="de-DE" altLang="zh-CN" kern="100" dirty="0">
                <a:ea typeface="等线" panose="02010600030101010101" pitchFamily="2" charset="-122"/>
              </a:rPr>
              <a:t>Drift des Sensors;</a:t>
            </a:r>
          </a:p>
          <a:p>
            <a:pPr lvl="1">
              <a:spcAft>
                <a:spcPts val="0"/>
              </a:spcAft>
            </a:pPr>
            <a:r>
              <a:rPr lang="de-DE" altLang="zh-CN" dirty="0">
                <a:ea typeface="等线" panose="02010600030101010101" pitchFamily="2" charset="-122"/>
              </a:rPr>
              <a:t>Deswegen halte ich dafür, dass die theoretische Lösung der Tatsache identisch ist.</a:t>
            </a:r>
            <a:endParaRPr lang="zh-CN" altLang="en-US" dirty="0"/>
          </a:p>
          <a:p>
            <a:pPr>
              <a:spcAft>
                <a:spcPts val="0"/>
              </a:spcAft>
            </a:pPr>
            <a:endParaRPr lang="zh-CN" altLang="zh-CN" kern="100" dirty="0">
              <a:ea typeface="等线" panose="02010600030101010101" pitchFamily="2" charset="-122"/>
            </a:endParaRPr>
          </a:p>
          <a:p>
            <a:endParaRPr lang="de-DE" altLang="zh-CN" noProof="1"/>
          </a:p>
        </p:txBody>
      </p:sp>
      <p:sp>
        <p:nvSpPr>
          <p:cNvPr id="15" name="Fußzeilenplatzhalter 2">
            <a:extLst>
              <a:ext uri="{FF2B5EF4-FFF2-40B4-BE49-F238E27FC236}">
                <a16:creationId xmlns:a16="http://schemas.microsoft.com/office/drawing/2014/main" id="{0FFA099B-D6D0-4C35-A230-50A7E5A431F8}"/>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graphicFrame>
        <p:nvGraphicFramePr>
          <p:cNvPr id="11" name="表格 10">
            <a:extLst>
              <a:ext uri="{FF2B5EF4-FFF2-40B4-BE49-F238E27FC236}">
                <a16:creationId xmlns:a16="http://schemas.microsoft.com/office/drawing/2014/main" id="{66B3D1D5-3E3A-406B-B125-BF935BAAF8D0}"/>
              </a:ext>
            </a:extLst>
          </p:cNvPr>
          <p:cNvGraphicFramePr>
            <a:graphicFrameLocks noGrp="1"/>
          </p:cNvGraphicFramePr>
          <p:nvPr>
            <p:extLst>
              <p:ext uri="{D42A27DB-BD31-4B8C-83A1-F6EECF244321}">
                <p14:modId xmlns:p14="http://schemas.microsoft.com/office/powerpoint/2010/main" val="2600824084"/>
              </p:ext>
            </p:extLst>
          </p:nvPr>
        </p:nvGraphicFramePr>
        <p:xfrm>
          <a:off x="3181186" y="1799467"/>
          <a:ext cx="5825400" cy="506730"/>
        </p:xfrm>
        <a:graphic>
          <a:graphicData uri="http://schemas.openxmlformats.org/drawingml/2006/table">
            <a:tbl>
              <a:tblPr>
                <a:tableStyleId>{5C22544A-7EE6-4342-B048-85BDC9FD1C3A}</a:tableStyleId>
              </a:tblPr>
              <a:tblGrid>
                <a:gridCol w="1165080">
                  <a:extLst>
                    <a:ext uri="{9D8B030D-6E8A-4147-A177-3AD203B41FA5}">
                      <a16:colId xmlns:a16="http://schemas.microsoft.com/office/drawing/2014/main" val="2736158352"/>
                    </a:ext>
                  </a:extLst>
                </a:gridCol>
                <a:gridCol w="1165080">
                  <a:extLst>
                    <a:ext uri="{9D8B030D-6E8A-4147-A177-3AD203B41FA5}">
                      <a16:colId xmlns:a16="http://schemas.microsoft.com/office/drawing/2014/main" val="1468715828"/>
                    </a:ext>
                  </a:extLst>
                </a:gridCol>
                <a:gridCol w="1165080">
                  <a:extLst>
                    <a:ext uri="{9D8B030D-6E8A-4147-A177-3AD203B41FA5}">
                      <a16:colId xmlns:a16="http://schemas.microsoft.com/office/drawing/2014/main" val="3748428602"/>
                    </a:ext>
                  </a:extLst>
                </a:gridCol>
                <a:gridCol w="1165080">
                  <a:extLst>
                    <a:ext uri="{9D8B030D-6E8A-4147-A177-3AD203B41FA5}">
                      <a16:colId xmlns:a16="http://schemas.microsoft.com/office/drawing/2014/main" val="2741007939"/>
                    </a:ext>
                  </a:extLst>
                </a:gridCol>
                <a:gridCol w="1165080">
                  <a:extLst>
                    <a:ext uri="{9D8B030D-6E8A-4147-A177-3AD203B41FA5}">
                      <a16:colId xmlns:a16="http://schemas.microsoft.com/office/drawing/2014/main" val="616516485"/>
                    </a:ext>
                  </a:extLst>
                </a:gridCol>
              </a:tblGrid>
              <a:tr h="211411">
                <a:tc>
                  <a:txBody>
                    <a:bodyPr/>
                    <a:lstStyle/>
                    <a:p>
                      <a:pPr algn="ctr" fontAlgn="ctr"/>
                      <a:r>
                        <a:rPr lang="en-GB" sz="1600" u="none" strike="noStrike" dirty="0" err="1">
                          <a:effectLst/>
                        </a:rPr>
                        <a:t>Validierung</a:t>
                      </a:r>
                      <a:endParaRPr lang="en-GB"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600" u="none" strike="noStrike" dirty="0">
                          <a:effectLst/>
                        </a:rPr>
                        <a:t>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600" u="none" strike="noStrike">
                          <a:effectLst/>
                        </a:rPr>
                        <a:t>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600" u="none" strike="noStrike">
                          <a:effectLst/>
                        </a:rPr>
                        <a:t>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600" u="none" strike="noStrike">
                          <a:effectLst/>
                        </a:rPr>
                        <a:t>4</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10634750"/>
                  </a:ext>
                </a:extLst>
              </a:tr>
              <a:tr h="190500">
                <a:tc>
                  <a:txBody>
                    <a:bodyPr/>
                    <a:lstStyle/>
                    <a:p>
                      <a:pPr algn="ctr" fontAlgn="ctr"/>
                      <a:r>
                        <a:rPr lang="de-DE" sz="1600" u="none" strike="noStrike">
                          <a:effectLst/>
                        </a:rPr>
                        <a:t>Fehler (V)</a:t>
                      </a:r>
                      <a:endParaRPr lang="de-DE" sz="160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fontAlgn="ctr"/>
                      <a:r>
                        <a:rPr lang="de-DE" sz="1600" u="none" strike="noStrike" dirty="0">
                          <a:effectLst/>
                        </a:rPr>
                        <a:t>0.004405</a:t>
                      </a:r>
                      <a:endParaRPr lang="de-DE" sz="16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fontAlgn="ctr"/>
                      <a:r>
                        <a:rPr lang="de-DE" sz="1600" u="none" strike="noStrike">
                          <a:effectLst/>
                        </a:rPr>
                        <a:t>0.012942</a:t>
                      </a:r>
                      <a:endParaRPr lang="de-DE" sz="160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fontAlgn="ctr"/>
                      <a:r>
                        <a:rPr lang="de-DE" sz="1600" u="none" strike="noStrike">
                          <a:effectLst/>
                        </a:rPr>
                        <a:t>0.004349</a:t>
                      </a:r>
                      <a:endParaRPr lang="de-DE" sz="160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tc>
                  <a:txBody>
                    <a:bodyPr/>
                    <a:lstStyle/>
                    <a:p>
                      <a:pPr algn="ctr" fontAlgn="ctr"/>
                      <a:r>
                        <a:rPr lang="de-DE" sz="1600" u="none" strike="noStrike" dirty="0">
                          <a:effectLst/>
                        </a:rPr>
                        <a:t>0.003823</a:t>
                      </a:r>
                      <a:endParaRPr lang="de-DE" sz="16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tc>
                <a:extLst>
                  <a:ext uri="{0D108BD9-81ED-4DB2-BD59-A6C34878D82A}">
                    <a16:rowId xmlns:a16="http://schemas.microsoft.com/office/drawing/2014/main" val="2163212801"/>
                  </a:ext>
                </a:extLst>
              </a:tr>
            </a:tbl>
          </a:graphicData>
        </a:graphic>
      </p:graphicFrame>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3A48E9C-B6DF-40A6-BFA2-583C5898040C}"/>
                  </a:ext>
                </a:extLst>
              </p:cNvPr>
              <p:cNvSpPr/>
              <p:nvPr/>
            </p:nvSpPr>
            <p:spPr>
              <a:xfrm>
                <a:off x="4480207" y="3314745"/>
                <a:ext cx="3227357" cy="618311"/>
              </a:xfrm>
              <a:prstGeom prst="rect">
                <a:avLst/>
              </a:prstGeom>
            </p:spPr>
            <p:txBody>
              <a:bodyPr wrap="none">
                <a:spAutoFit/>
              </a:bodyPr>
              <a:lstStyle/>
              <a:p>
                <a:pPr>
                  <a:spcAft>
                    <a:spcPts val="0"/>
                  </a:spcAft>
                </a:pPr>
                <a14:m>
                  <m:oMathPara xmlns:m="http://schemas.openxmlformats.org/officeDocument/2006/math">
                    <m:oMathParaPr>
                      <m:jc m:val="centerGroup"/>
                    </m:oMathParaPr>
                    <m:oMath xmlns:m="http://schemas.openxmlformats.org/officeDocument/2006/math">
                      <m:r>
                        <m:rPr>
                          <m:sty m:val="p"/>
                        </m:rPr>
                        <a:rPr lang="de-DE" altLang="zh-CN" kern="100">
                          <a:latin typeface="Cambria Math" panose="02040503050406030204" pitchFamily="18" charset="0"/>
                          <a:ea typeface="等线" panose="02010600030101010101" pitchFamily="2" charset="-122"/>
                        </a:rPr>
                        <m:t>Δ</m:t>
                      </m:r>
                      <m:r>
                        <a:rPr lang="de-DE" altLang="zh-CN" i="1" kern="100">
                          <a:latin typeface="Cambria Math" panose="02040503050406030204" pitchFamily="18" charset="0"/>
                          <a:ea typeface="等线" panose="02010600030101010101" pitchFamily="2" charset="-122"/>
                        </a:rPr>
                        <m:t>𝑉</m:t>
                      </m:r>
                      <m:r>
                        <a:rPr lang="de-DE" altLang="zh-CN" i="1" kern="100">
                          <a:latin typeface="Cambria Math" panose="02040503050406030204" pitchFamily="18" charset="0"/>
                          <a:ea typeface="等线" panose="02010600030101010101" pitchFamily="2" charset="-122"/>
                        </a:rPr>
                        <m:t>=</m:t>
                      </m:r>
                      <m:f>
                        <m:fPr>
                          <m:ctrlPr>
                            <a:rPr lang="zh-CN" altLang="zh-CN" i="1" kern="100">
                              <a:latin typeface="Cambria Math" panose="02040503050406030204" pitchFamily="18" charset="0"/>
                              <a:ea typeface="Cambria Math" panose="02040503050406030204" pitchFamily="18" charset="0"/>
                            </a:rPr>
                          </m:ctrlPr>
                        </m:fPr>
                        <m:num>
                          <m:r>
                            <a:rPr lang="de-DE" altLang="zh-CN" i="1" kern="100">
                              <a:latin typeface="Cambria Math" panose="02040503050406030204" pitchFamily="18" charset="0"/>
                              <a:ea typeface="等线" panose="02010600030101010101" pitchFamily="2" charset="-122"/>
                            </a:rPr>
                            <m:t>5</m:t>
                          </m:r>
                        </m:num>
                        <m:den>
                          <m:r>
                            <a:rPr lang="de-DE" altLang="zh-CN" i="1" kern="100">
                              <a:latin typeface="Cambria Math" panose="02040503050406030204" pitchFamily="18" charset="0"/>
                              <a:ea typeface="等线" panose="02010600030101010101" pitchFamily="2" charset="-122"/>
                            </a:rPr>
                            <m:t>1024</m:t>
                          </m:r>
                        </m:den>
                      </m:f>
                      <m:r>
                        <a:rPr lang="de-DE" altLang="zh-CN" i="1" kern="100">
                          <a:latin typeface="Cambria Math" panose="02040503050406030204" pitchFamily="18" charset="0"/>
                          <a:ea typeface="等线" panose="02010600030101010101" pitchFamily="2" charset="-122"/>
                        </a:rPr>
                        <m:t>≈0.005 </m:t>
                      </m:r>
                      <m:r>
                        <a:rPr lang="de-DE" altLang="zh-CN" i="1" kern="100">
                          <a:latin typeface="Cambria Math" panose="02040503050406030204" pitchFamily="18" charset="0"/>
                          <a:ea typeface="等线" panose="02010600030101010101" pitchFamily="2" charset="-122"/>
                        </a:rPr>
                        <m:t>𝑉</m:t>
                      </m:r>
                      <m:r>
                        <a:rPr lang="de-DE" altLang="zh-CN" i="1" kern="100">
                          <a:latin typeface="Cambria Math" panose="02040503050406030204" pitchFamily="18" charset="0"/>
                          <a:ea typeface="等线" panose="02010600030101010101" pitchFamily="2" charset="-122"/>
                        </a:rPr>
                        <m:t>=5 </m:t>
                      </m:r>
                      <m:r>
                        <m:rPr>
                          <m:sty m:val="p"/>
                        </m:rPr>
                        <a:rPr lang="de-DE" altLang="zh-CN" kern="100">
                          <a:latin typeface="Cambria Math" panose="02040503050406030204" pitchFamily="18" charset="0"/>
                          <a:ea typeface="等线" panose="02010600030101010101" pitchFamily="2" charset="-122"/>
                        </a:rPr>
                        <m:t>mV</m:t>
                      </m:r>
                    </m:oMath>
                  </m:oMathPara>
                </a14:m>
                <a:endParaRPr lang="zh-CN" altLang="zh-CN" kern="100" dirty="0">
                  <a:ea typeface="等线" panose="02010600030101010101" pitchFamily="2" charset="-122"/>
                </a:endParaRPr>
              </a:p>
            </p:txBody>
          </p:sp>
        </mc:Choice>
        <mc:Fallback xmlns="">
          <p:sp>
            <p:nvSpPr>
              <p:cNvPr id="3" name="矩形 2">
                <a:extLst>
                  <a:ext uri="{FF2B5EF4-FFF2-40B4-BE49-F238E27FC236}">
                    <a16:creationId xmlns:a16="http://schemas.microsoft.com/office/drawing/2014/main" id="{B3A48E9C-B6DF-40A6-BFA2-583C5898040C}"/>
                  </a:ext>
                </a:extLst>
              </p:cNvPr>
              <p:cNvSpPr>
                <a:spLocks noRot="1" noChangeAspect="1" noMove="1" noResize="1" noEditPoints="1" noAdjustHandles="1" noChangeArrowheads="1" noChangeShapeType="1" noTextEdit="1"/>
              </p:cNvSpPr>
              <p:nvPr/>
            </p:nvSpPr>
            <p:spPr>
              <a:xfrm>
                <a:off x="4480207" y="3314745"/>
                <a:ext cx="3227357" cy="61831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0475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zh-CN" dirty="0" err="1"/>
              <a:t>Zusammenfassung</a:t>
            </a:r>
            <a:endParaRPr lang="zh-CN" altLang="en-US" dirty="0"/>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en-US" altLang="zh-CN" dirty="0" err="1"/>
              <a:t>Meine</a:t>
            </a:r>
            <a:r>
              <a:rPr lang="en-US" altLang="zh-CN" dirty="0"/>
              <a:t> Arbeit</a:t>
            </a:r>
            <a:endParaRPr lang="zh-CN" altLang="zh-CN" dirty="0"/>
          </a:p>
          <a:p>
            <a:endParaRPr lang="de-DE" dirty="0">
              <a:latin typeface="+mn-ea"/>
            </a:endParaRPr>
          </a:p>
        </p:txBody>
      </p:sp>
      <p:sp>
        <p:nvSpPr>
          <p:cNvPr id="2" name="内容占位符 1">
            <a:extLst>
              <a:ext uri="{FF2B5EF4-FFF2-40B4-BE49-F238E27FC236}">
                <a16:creationId xmlns:a16="http://schemas.microsoft.com/office/drawing/2014/main" id="{7055E0EB-4DB5-4169-8B63-A36B223A4B56}"/>
              </a:ext>
            </a:extLst>
          </p:cNvPr>
          <p:cNvSpPr>
            <a:spLocks noGrp="1"/>
          </p:cNvSpPr>
          <p:nvPr>
            <p:ph idx="1"/>
          </p:nvPr>
        </p:nvSpPr>
        <p:spPr>
          <a:xfrm>
            <a:off x="522820" y="1198562"/>
            <a:ext cx="11142133" cy="5830837"/>
          </a:xfrm>
        </p:spPr>
        <p:txBody>
          <a:bodyPr/>
          <a:lstStyle/>
          <a:p>
            <a:r>
              <a:rPr lang="de-DE" altLang="zh-CN" dirty="0"/>
              <a:t>Theoretischer Teil</a:t>
            </a:r>
            <a:endParaRPr lang="zh-CN" altLang="zh-CN" dirty="0"/>
          </a:p>
          <a:p>
            <a:pPr lvl="1"/>
            <a:r>
              <a:rPr lang="en-US" altLang="zh-CN" dirty="0" err="1"/>
              <a:t>Modellierung</a:t>
            </a:r>
            <a:r>
              <a:rPr lang="en-US" altLang="zh-CN" dirty="0"/>
              <a:t> des </a:t>
            </a:r>
            <a:r>
              <a:rPr lang="en-US" altLang="zh-CN" dirty="0" err="1"/>
              <a:t>Magneten</a:t>
            </a:r>
            <a:endParaRPr lang="en-US" altLang="zh-CN" dirty="0"/>
          </a:p>
          <a:p>
            <a:pPr lvl="2"/>
            <a:r>
              <a:rPr lang="de-DE" altLang="zh-CN" dirty="0"/>
              <a:t>Theorie</a:t>
            </a:r>
            <a:endParaRPr lang="zh-CN" altLang="zh-CN" dirty="0"/>
          </a:p>
          <a:p>
            <a:pPr lvl="2"/>
            <a:r>
              <a:rPr lang="de-DE" altLang="zh-CN" dirty="0"/>
              <a:t>Numerische Berechnung</a:t>
            </a:r>
            <a:endParaRPr lang="zh-CN" altLang="zh-CN" dirty="0"/>
          </a:p>
          <a:p>
            <a:pPr lvl="2"/>
            <a:r>
              <a:rPr lang="de-DE" altLang="zh-CN" dirty="0"/>
              <a:t>Koordinaten Transformation</a:t>
            </a:r>
            <a:endParaRPr lang="zh-CN" altLang="zh-CN" dirty="0"/>
          </a:p>
          <a:p>
            <a:pPr lvl="1"/>
            <a:r>
              <a:rPr lang="de-DE" altLang="zh-CN" dirty="0"/>
              <a:t>Workspace Analyse</a:t>
            </a:r>
            <a:endParaRPr lang="zh-CN" altLang="zh-CN" dirty="0"/>
          </a:p>
          <a:p>
            <a:pPr lvl="2"/>
            <a:r>
              <a:rPr lang="de-DE" altLang="zh-CN" dirty="0"/>
              <a:t>Welt- und Magnetkoordinaten Bildung und </a:t>
            </a:r>
            <a:r>
              <a:rPr lang="en-US" altLang="zh-CN" dirty="0"/>
              <a:t>Transformation</a:t>
            </a:r>
          </a:p>
          <a:p>
            <a:pPr lvl="2"/>
            <a:r>
              <a:rPr lang="de-DE" altLang="zh-CN" dirty="0"/>
              <a:t>Sensorarray Entwerfen</a:t>
            </a:r>
            <a:endParaRPr lang="zh-CN" altLang="zh-CN" dirty="0"/>
          </a:p>
          <a:p>
            <a:pPr lvl="1"/>
            <a:r>
              <a:rPr lang="de-DE" altLang="zh-CN" dirty="0"/>
              <a:t>Lokalisierungsalgorithmen Entwicklung</a:t>
            </a:r>
            <a:endParaRPr lang="zh-CN" altLang="zh-CN" dirty="0"/>
          </a:p>
          <a:p>
            <a:pPr lvl="1"/>
            <a:r>
              <a:rPr lang="de-DE" altLang="zh-CN" dirty="0"/>
              <a:t>Lokalisierungssimulation</a:t>
            </a:r>
            <a:endParaRPr lang="zh-CN" altLang="zh-CN" dirty="0"/>
          </a:p>
          <a:p>
            <a:pPr lvl="2"/>
            <a:r>
              <a:rPr lang="de-DE" altLang="zh-CN" dirty="0"/>
              <a:t>Sensorspezifikation Analyse</a:t>
            </a:r>
            <a:endParaRPr lang="zh-CN" altLang="zh-CN" dirty="0"/>
          </a:p>
          <a:p>
            <a:pPr lvl="2"/>
            <a:r>
              <a:rPr lang="de-DE" altLang="zh-CN" dirty="0"/>
              <a:t>Workspace Analyse</a:t>
            </a:r>
            <a:endParaRPr lang="zh-CN" altLang="zh-CN" dirty="0"/>
          </a:p>
          <a:p>
            <a:pPr lvl="2"/>
            <a:r>
              <a:rPr lang="de-DE" altLang="zh-CN" dirty="0"/>
              <a:t>Sensorarray Analyse</a:t>
            </a:r>
            <a:endParaRPr lang="zh-CN" altLang="zh-CN" dirty="0"/>
          </a:p>
          <a:p>
            <a:r>
              <a:rPr lang="de-DE" altLang="zh-CN" dirty="0"/>
              <a:t>Software Realisierung: mehr als 1000 Zeile </a:t>
            </a:r>
            <a:r>
              <a:rPr lang="de-DE" altLang="zh-CN" dirty="0" err="1"/>
              <a:t>Matlab</a:t>
            </a:r>
            <a:r>
              <a:rPr lang="de-DE" altLang="zh-CN" dirty="0"/>
              <a:t> Codes </a:t>
            </a:r>
            <a:endParaRPr lang="zh-CN" altLang="zh-CN" dirty="0"/>
          </a:p>
          <a:p>
            <a:r>
              <a:rPr lang="de-DE" altLang="zh-CN" dirty="0"/>
              <a:t>Hardware Realisierung: Halterung Entwerfen, Sensoren und Arduino Wählen, Löten, Verkabeln, mit PC Verbinden</a:t>
            </a:r>
            <a:endParaRPr lang="zh-CN" altLang="en-US" dirty="0"/>
          </a:p>
        </p:txBody>
      </p:sp>
      <p:sp>
        <p:nvSpPr>
          <p:cNvPr id="7" name="Fußzeilenplatzhalter 2">
            <a:extLst>
              <a:ext uri="{FF2B5EF4-FFF2-40B4-BE49-F238E27FC236}">
                <a16:creationId xmlns:a16="http://schemas.microsoft.com/office/drawing/2014/main" id="{0F83FC54-0959-4810-BE55-33AAF1B07E1D}"/>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3721456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latin typeface="+mn-ea"/>
                <a:ea typeface="+mn-ea"/>
              </a:rPr>
              <a:t>Diskussionen</a:t>
            </a: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endParaRPr lang="de-DE" dirty="0">
              <a:latin typeface="+mn-ea"/>
            </a:endParaRPr>
          </a:p>
        </p:txBody>
      </p:sp>
      <p:sp>
        <p:nvSpPr>
          <p:cNvPr id="2" name="内容占位符 1">
            <a:extLst>
              <a:ext uri="{FF2B5EF4-FFF2-40B4-BE49-F238E27FC236}">
                <a16:creationId xmlns:a16="http://schemas.microsoft.com/office/drawing/2014/main" id="{7055E0EB-4DB5-4169-8B63-A36B223A4B56}"/>
              </a:ext>
            </a:extLst>
          </p:cNvPr>
          <p:cNvSpPr>
            <a:spLocks noGrp="1"/>
          </p:cNvSpPr>
          <p:nvPr>
            <p:ph idx="1"/>
          </p:nvPr>
        </p:nvSpPr>
        <p:spPr>
          <a:xfrm>
            <a:off x="522820" y="1198562"/>
            <a:ext cx="11142133" cy="5110757"/>
          </a:xfrm>
        </p:spPr>
        <p:txBody>
          <a:bodyPr/>
          <a:lstStyle/>
          <a:p>
            <a:r>
              <a:rPr lang="de-DE" altLang="zh-CN" dirty="0"/>
              <a:t>Ausführungszeit des Codes</a:t>
            </a:r>
            <a:endParaRPr lang="zh-CN" altLang="zh-CN" dirty="0"/>
          </a:p>
          <a:p>
            <a:pPr lvl="1"/>
            <a:r>
              <a:rPr lang="de-DE" altLang="zh-CN" dirty="0"/>
              <a:t>Optimierung der Lokalisierungsalgorithmus: komplexeren oder selbst entwickelten Algorithmus verwenden.</a:t>
            </a:r>
          </a:p>
          <a:p>
            <a:pPr lvl="1"/>
            <a:r>
              <a:rPr lang="de-DE" altLang="zh-CN" dirty="0"/>
              <a:t>Optimierung des Codes: Loops zu vermeiden, Parameterübergabe vermeiden</a:t>
            </a:r>
            <a:endParaRPr lang="zh-CN" altLang="zh-CN" dirty="0"/>
          </a:p>
          <a:p>
            <a:pPr lvl="1"/>
            <a:r>
              <a:rPr lang="de-DE" altLang="zh-CN" dirty="0"/>
              <a:t>Schnellere Sprache: C++</a:t>
            </a:r>
            <a:endParaRPr lang="zh-CN" altLang="zh-CN" dirty="0"/>
          </a:p>
          <a:p>
            <a:r>
              <a:rPr lang="en-US" altLang="zh-CN" dirty="0" err="1"/>
              <a:t>Genauigkeit</a:t>
            </a:r>
            <a:r>
              <a:rPr lang="en-US" altLang="zh-CN" dirty="0"/>
              <a:t> der </a:t>
            </a:r>
            <a:r>
              <a:rPr lang="en-US" altLang="zh-CN" dirty="0" err="1"/>
              <a:t>Lokalisierung</a:t>
            </a:r>
            <a:endParaRPr lang="zh-CN" altLang="zh-CN" dirty="0"/>
          </a:p>
          <a:p>
            <a:pPr lvl="1"/>
            <a:r>
              <a:rPr lang="en-US" altLang="zh-CN" dirty="0" err="1"/>
              <a:t>Erhöhung</a:t>
            </a:r>
            <a:r>
              <a:rPr lang="en-US" altLang="zh-CN" dirty="0"/>
              <a:t> der </a:t>
            </a:r>
            <a:r>
              <a:rPr lang="de-DE" altLang="zh-CN" dirty="0"/>
              <a:t>Genauigkeit der Algorithmen im Code. (Mehr Rechenaufwand)</a:t>
            </a:r>
            <a:endParaRPr lang="zh-CN" altLang="zh-CN" dirty="0"/>
          </a:p>
          <a:p>
            <a:pPr lvl="1"/>
            <a:r>
              <a:rPr lang="de-DE" altLang="zh-CN" dirty="0" err="1"/>
              <a:t>Trajektorieanalyse</a:t>
            </a:r>
            <a:r>
              <a:rPr lang="de-DE" altLang="zh-CN" dirty="0"/>
              <a:t> (Mehr Rechenaufwand)</a:t>
            </a:r>
            <a:endParaRPr lang="zh-CN" altLang="zh-CN" dirty="0"/>
          </a:p>
          <a:p>
            <a:pPr lvl="1"/>
            <a:r>
              <a:rPr lang="de-DE" altLang="zh-CN" dirty="0"/>
              <a:t>Adaptive Auflösung des Sensorarrays (Modellbasiert)</a:t>
            </a:r>
            <a:endParaRPr lang="zh-CN" altLang="zh-CN" dirty="0"/>
          </a:p>
          <a:p>
            <a:pPr lvl="1"/>
            <a:r>
              <a:rPr lang="de-DE" altLang="zh-CN" dirty="0"/>
              <a:t>Informationsfusion (fusioniere Regelungsinformation, kinematisches Modell des Softroboters usw. mithilfe z.B. Kalman-Filters.)</a:t>
            </a:r>
          </a:p>
          <a:p>
            <a:r>
              <a:rPr lang="en-US" altLang="zh-CN" dirty="0" err="1"/>
              <a:t>Ausblick</a:t>
            </a:r>
            <a:r>
              <a:rPr lang="en-US" altLang="zh-CN" dirty="0"/>
              <a:t>: </a:t>
            </a:r>
            <a:r>
              <a:rPr lang="en-US" altLang="zh-CN" dirty="0" err="1"/>
              <a:t>weitere</a:t>
            </a:r>
            <a:r>
              <a:rPr lang="en-US" altLang="zh-CN" dirty="0"/>
              <a:t> </a:t>
            </a:r>
            <a:r>
              <a:rPr lang="en-US" altLang="zh-CN" dirty="0" err="1"/>
              <a:t>Funktionen</a:t>
            </a:r>
            <a:endParaRPr lang="en-US" altLang="zh-CN" dirty="0"/>
          </a:p>
          <a:p>
            <a:pPr lvl="1"/>
            <a:r>
              <a:rPr lang="de-DE" altLang="zh-CN" dirty="0"/>
              <a:t>Verwendung der kodierten Magneten</a:t>
            </a:r>
            <a:endParaRPr lang="zh-CN" altLang="zh-CN" dirty="0"/>
          </a:p>
          <a:p>
            <a:pPr lvl="1"/>
            <a:r>
              <a:rPr lang="de-DE" altLang="zh-CN" dirty="0"/>
              <a:t>mehrere Magnete Lokalisierung</a:t>
            </a:r>
            <a:endParaRPr lang="zh-CN" altLang="zh-CN" dirty="0"/>
          </a:p>
          <a:p>
            <a:pPr lvl="1"/>
            <a:r>
              <a:rPr lang="de-DE" altLang="zh-CN" dirty="0"/>
              <a:t>Tracking nur Positionen (viel schneller und verbreitetere Anwendungen, z.B. die Lokalisierung des Mikroroboters in Menschkörper)</a:t>
            </a:r>
            <a:endParaRPr lang="zh-CN" altLang="zh-CN" dirty="0"/>
          </a:p>
          <a:p>
            <a:pPr lvl="1"/>
            <a:endParaRPr lang="zh-CN" altLang="en-US" dirty="0"/>
          </a:p>
        </p:txBody>
      </p:sp>
      <p:sp>
        <p:nvSpPr>
          <p:cNvPr id="7" name="Fußzeilenplatzhalter 2">
            <a:extLst>
              <a:ext uri="{FF2B5EF4-FFF2-40B4-BE49-F238E27FC236}">
                <a16:creationId xmlns:a16="http://schemas.microsoft.com/office/drawing/2014/main" id="{0F83FC54-0959-4810-BE55-33AAF1B07E1D}"/>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1574052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9" name="矩形 8">
            <a:extLst>
              <a:ext uri="{FF2B5EF4-FFF2-40B4-BE49-F238E27FC236}">
                <a16:creationId xmlns:a16="http://schemas.microsoft.com/office/drawing/2014/main" id="{B664A61D-03C4-4DA6-83C3-E2A537581A6F}"/>
              </a:ext>
            </a:extLst>
          </p:cNvPr>
          <p:cNvSpPr/>
          <p:nvPr/>
        </p:nvSpPr>
        <p:spPr>
          <a:xfrm>
            <a:off x="2525054" y="2420888"/>
            <a:ext cx="7141892" cy="1569660"/>
          </a:xfrm>
          <a:prstGeom prst="rect">
            <a:avLst/>
          </a:prstGeom>
          <a:noFill/>
        </p:spPr>
        <p:txBody>
          <a:bodyPr wrap="none" lIns="91440" tIns="45720" rIns="91440" bIns="45720">
            <a:spAutoFit/>
          </a:bodyPr>
          <a:lstStyle/>
          <a:p>
            <a:pPr algn="ctr"/>
            <a:r>
              <a:rPr lang="de-DE" altLang="zh-CN" sz="9600" dirty="0"/>
              <a:t>Vielen Dank!</a:t>
            </a:r>
            <a:endParaRPr lang="zh-CN" altLang="en-US" sz="9600" dirty="0"/>
          </a:p>
        </p:txBody>
      </p:sp>
      <p:sp>
        <p:nvSpPr>
          <p:cNvPr id="10" name="矩形 9">
            <a:extLst>
              <a:ext uri="{FF2B5EF4-FFF2-40B4-BE49-F238E27FC236}">
                <a16:creationId xmlns:a16="http://schemas.microsoft.com/office/drawing/2014/main" id="{7F9C29C9-5563-4DAE-B12D-F1A954522D84}"/>
              </a:ext>
            </a:extLst>
          </p:cNvPr>
          <p:cNvSpPr/>
          <p:nvPr/>
        </p:nvSpPr>
        <p:spPr>
          <a:xfrm>
            <a:off x="8040216" y="5357975"/>
            <a:ext cx="3788217" cy="646331"/>
          </a:xfrm>
          <a:prstGeom prst="rect">
            <a:avLst/>
          </a:prstGeom>
        </p:spPr>
        <p:txBody>
          <a:bodyPr wrap="none">
            <a:spAutoFit/>
          </a:bodyPr>
          <a:lstStyle/>
          <a:p>
            <a:r>
              <a:rPr lang="en-US" altLang="de-DE" b="1" dirty="0">
                <a:solidFill>
                  <a:srgbClr val="32A189"/>
                </a:solidFill>
              </a:rPr>
              <a:t>ZHAO, Haibin</a:t>
            </a:r>
          </a:p>
          <a:p>
            <a:r>
              <a:rPr lang="en-US" altLang="de-DE" b="1" dirty="0">
                <a:solidFill>
                  <a:srgbClr val="32A189"/>
                </a:solidFill>
              </a:rPr>
              <a:t>Supervisor: </a:t>
            </a:r>
            <a:r>
              <a:rPr lang="en-US" altLang="zh-CN" b="1" dirty="0">
                <a:solidFill>
                  <a:srgbClr val="32A189"/>
                </a:solidFill>
              </a:rPr>
              <a:t>MSc. </a:t>
            </a:r>
            <a:r>
              <a:rPr lang="en-US" altLang="de-DE" b="1" dirty="0">
                <a:solidFill>
                  <a:srgbClr val="32A189"/>
                </a:solidFill>
              </a:rPr>
              <a:t>Christian </a:t>
            </a:r>
            <a:r>
              <a:rPr lang="en-US" altLang="de-DE" b="1" dirty="0" err="1">
                <a:solidFill>
                  <a:srgbClr val="32A189"/>
                </a:solidFill>
              </a:rPr>
              <a:t>Marzi</a:t>
            </a:r>
            <a:endParaRPr lang="de-DE" altLang="de-DE" b="1" dirty="0">
              <a:solidFill>
                <a:srgbClr val="32A189"/>
              </a:solidFill>
            </a:endParaRPr>
          </a:p>
        </p:txBody>
      </p:sp>
    </p:spTree>
    <p:extLst>
      <p:ext uri="{BB962C8B-B14F-4D97-AF65-F5344CB8AC3E}">
        <p14:creationId xmlns:p14="http://schemas.microsoft.com/office/powerpoint/2010/main" val="206143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pPr>
              <a:defRPr/>
            </a:pPr>
            <a:r>
              <a:rPr lang="de-DE" altLang="de-DE" dirty="0">
                <a:latin typeface="+mn-lt"/>
              </a:rPr>
              <a:t>ZHAO, Haibin</a:t>
            </a:r>
          </a:p>
        </p:txBody>
      </p:sp>
      <p:sp>
        <p:nvSpPr>
          <p:cNvPr id="4" name="Titel 3"/>
          <p:cNvSpPr>
            <a:spLocks noGrp="1"/>
          </p:cNvSpPr>
          <p:nvPr>
            <p:ph type="title"/>
          </p:nvPr>
        </p:nvSpPr>
        <p:spPr/>
        <p:txBody>
          <a:bodyPr/>
          <a:lstStyle/>
          <a:p>
            <a:r>
              <a:rPr lang="en-US" altLang="zh-CN" dirty="0" err="1"/>
              <a:t>Modellierung</a:t>
            </a:r>
            <a:r>
              <a:rPr lang="en-US" altLang="zh-CN" dirty="0"/>
              <a:t> von </a:t>
            </a:r>
            <a:r>
              <a:rPr lang="en-US" altLang="zh-CN" dirty="0" err="1"/>
              <a:t>zylindrischen</a:t>
            </a:r>
            <a:r>
              <a:rPr lang="en-US" altLang="zh-CN" dirty="0"/>
              <a:t> </a:t>
            </a:r>
            <a:r>
              <a:rPr lang="en-US" altLang="zh-CN" dirty="0" err="1"/>
              <a:t>Magneten</a:t>
            </a:r>
            <a:endParaRPr lang="de-DE" dirty="0">
              <a:latin typeface="+mn-lt"/>
            </a:endParaRPr>
          </a:p>
        </p:txBody>
      </p:sp>
      <p:sp>
        <p:nvSpPr>
          <p:cNvPr id="5" name="Textplatzhalter 4"/>
          <p:cNvSpPr>
            <a:spLocks noGrp="1"/>
          </p:cNvSpPr>
          <p:nvPr>
            <p:ph type="body" sz="quarter" idx="11"/>
          </p:nvPr>
        </p:nvSpPr>
        <p:spPr/>
        <p:txBody>
          <a:bodyPr/>
          <a:lstStyle/>
          <a:p>
            <a:r>
              <a:rPr lang="de-DE" dirty="0"/>
              <a:t>Magnetisches Tracking-System Zusatzfolien für evtl. Fragen</a:t>
            </a:r>
          </a:p>
        </p:txBody>
      </p:sp>
      <p:sp>
        <p:nvSpPr>
          <p:cNvPr id="6" name="Inhaltsplatzhalter 5"/>
          <p:cNvSpPr>
            <a:spLocks noGrp="1"/>
          </p:cNvSpPr>
          <p:nvPr>
            <p:ph sz="quarter" idx="12"/>
          </p:nvPr>
        </p:nvSpPr>
        <p:spPr/>
        <p:txBody>
          <a:bodyPr/>
          <a:lstStyle/>
          <a:p>
            <a:r>
              <a:rPr lang="de-DE" altLang="zh-CN" kern="100" dirty="0"/>
              <a:t>Theoretische Herleitung</a:t>
            </a:r>
            <a:endParaRPr lang="zh-CN" altLang="zh-CN" kern="100" dirty="0"/>
          </a:p>
          <a:p>
            <a:endParaRPr lang="de-DE" dirty="0"/>
          </a:p>
        </p:txBody>
      </p:sp>
      <p:sp>
        <p:nvSpPr>
          <p:cNvPr id="11" name="内容占位符 10">
            <a:extLst>
              <a:ext uri="{FF2B5EF4-FFF2-40B4-BE49-F238E27FC236}">
                <a16:creationId xmlns:a16="http://schemas.microsoft.com/office/drawing/2014/main" id="{6DA9B30D-BF47-4443-98E0-7762AD8CF843}"/>
              </a:ext>
            </a:extLst>
          </p:cNvPr>
          <p:cNvSpPr>
            <a:spLocks noGrp="1"/>
          </p:cNvSpPr>
          <p:nvPr>
            <p:ph idx="1"/>
          </p:nvPr>
        </p:nvSpPr>
        <p:spPr>
          <a:xfrm>
            <a:off x="522821" y="1198563"/>
            <a:ext cx="4061012" cy="4894262"/>
          </a:xfrm>
        </p:spPr>
        <p:txBody>
          <a:bodyPr/>
          <a:lstStyle/>
          <a:p>
            <a:r>
              <a:rPr lang="en-GB" altLang="zh-CN" dirty="0" err="1"/>
              <a:t>Magnetisches</a:t>
            </a:r>
            <a:r>
              <a:rPr lang="en-GB" altLang="zh-CN" dirty="0"/>
              <a:t> </a:t>
            </a:r>
            <a:r>
              <a:rPr lang="en-GB" altLang="zh-CN" dirty="0" err="1"/>
              <a:t>Dipol</a:t>
            </a:r>
            <a:r>
              <a:rPr lang="en-GB" altLang="zh-CN" dirty="0"/>
              <a:t>-Modell</a:t>
            </a:r>
          </a:p>
          <a:p>
            <a:endParaRPr lang="en-GB" altLang="zh-CN" dirty="0"/>
          </a:p>
          <a:p>
            <a:endParaRPr lang="en-GB" altLang="zh-CN" dirty="0"/>
          </a:p>
          <a:p>
            <a:endParaRPr lang="en-GB" altLang="zh-CN" dirty="0"/>
          </a:p>
          <a:p>
            <a:r>
              <a:rPr lang="en-GB" altLang="zh-CN" dirty="0" err="1"/>
              <a:t>Biot</a:t>
            </a:r>
            <a:r>
              <a:rPr lang="en-GB" altLang="zh-CN" dirty="0"/>
              <a:t> Savart </a:t>
            </a:r>
            <a:r>
              <a:rPr lang="en-GB" altLang="zh-CN" dirty="0" err="1"/>
              <a:t>Gesetz</a:t>
            </a:r>
            <a:endParaRPr lang="en-GB" altLang="zh-CN" dirty="0"/>
          </a:p>
          <a:p>
            <a:endParaRPr lang="en-GB" altLang="zh-CN" dirty="0"/>
          </a:p>
          <a:p>
            <a:endParaRPr lang="en-GB" altLang="zh-CN" dirty="0"/>
          </a:p>
          <a:p>
            <a:endParaRPr lang="en-GB" altLang="zh-CN" dirty="0"/>
          </a:p>
          <a:p>
            <a:r>
              <a:rPr lang="en-GB" altLang="zh-CN" dirty="0" err="1"/>
              <a:t>Magnetfeldst</a:t>
            </a:r>
            <a:r>
              <a:rPr lang="de-DE" altLang="zh-CN" dirty="0" err="1"/>
              <a:t>ärke</a:t>
            </a:r>
            <a:r>
              <a:rPr lang="de-DE" altLang="zh-CN" dirty="0"/>
              <a:t> (MFS)</a:t>
            </a:r>
          </a:p>
          <a:p>
            <a:endParaRPr lang="de-DE" altLang="zh-CN" dirty="0"/>
          </a:p>
          <a:p>
            <a:endParaRPr lang="de-DE" altLang="zh-CN"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EBDAEBE-A35C-4868-9AF4-9D03CF396F4A}"/>
                  </a:ext>
                </a:extLst>
              </p:cNvPr>
              <p:cNvSpPr/>
              <p:nvPr/>
            </p:nvSpPr>
            <p:spPr>
              <a:xfrm>
                <a:off x="4300539" y="2840754"/>
                <a:ext cx="3590919" cy="7464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𝐵</m:t>
                          </m:r>
                        </m:e>
                      </m:acc>
                      <m:d>
                        <m:dPr>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𝜇</m:t>
                          </m:r>
                        </m:num>
                        <m:den>
                          <m:r>
                            <a:rPr lang="zh-CN" altLang="en-US" i="0">
                              <a:latin typeface="Cambria Math" panose="02040503050406030204" pitchFamily="18" charset="0"/>
                            </a:rPr>
                            <m:t>4</m:t>
                          </m:r>
                          <m:r>
                            <a:rPr lang="zh-CN" altLang="en-US" i="1">
                              <a:latin typeface="Cambria Math" panose="02040503050406030204" pitchFamily="18" charset="0"/>
                            </a:rPr>
                            <m:t>𝜋</m:t>
                          </m:r>
                        </m:den>
                      </m:f>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𝑉</m:t>
                          </m:r>
                        </m:sub>
                        <m:sup/>
                        <m:e>
                          <m:f>
                            <m:fPr>
                              <m:ctrlPr>
                                <a:rPr lang="zh-CN" altLang="en-US" i="1">
                                  <a:latin typeface="Cambria Math" panose="02040503050406030204" pitchFamily="18" charset="0"/>
                                </a:rPr>
                              </m:ctrlPr>
                            </m:fPr>
                            <m:num>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𝐽</m:t>
                                  </m:r>
                                </m:e>
                              </m:acc>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p>
                                      <m:r>
                                        <a:rPr lang="zh-CN" altLang="en-US" i="0">
                                          <a:latin typeface="Cambria Math" panose="02040503050406030204" pitchFamily="18" charset="0"/>
                                        </a:rPr>
                                        <m:t>′</m:t>
                                      </m:r>
                                    </m:sup>
                                  </m:sSup>
                                </m:e>
                              </m:d>
                              <m:r>
                                <a:rPr lang="zh-CN" altLang="en-US" i="0">
                                  <a:latin typeface="Cambria Math" panose="02040503050406030204" pitchFamily="18" charset="0"/>
                                </a:rPr>
                                <m:t>×</m:t>
                              </m:r>
                              <m:d>
                                <m:dPr>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r>
                                    <a:rPr lang="zh-CN" altLang="en-US" i="0">
                                      <a:latin typeface="Cambria Math" panose="02040503050406030204" pitchFamily="18" charset="0"/>
                                    </a:rPr>
                                    <m:t>−</m:t>
                                  </m:r>
                                  <m:sSup>
                                    <m:sSupPr>
                                      <m:ctrlPr>
                                        <a:rPr lang="zh-CN" altLang="en-US" i="1">
                                          <a:latin typeface="Cambria Math" panose="02040503050406030204" pitchFamily="18" charset="0"/>
                                        </a:rPr>
                                      </m:ctrlPr>
                                    </m:s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p>
                                      <m:r>
                                        <a:rPr lang="zh-CN" altLang="en-US" i="0">
                                          <a:latin typeface="Cambria Math" panose="02040503050406030204" pitchFamily="18" charset="0"/>
                                        </a:rPr>
                                        <m:t>′</m:t>
                                      </m:r>
                                    </m:sup>
                                  </m:sSup>
                                </m:e>
                              </m:d>
                            </m:num>
                            <m:den>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r>
                                        <a:rPr lang="zh-CN" altLang="en-US" i="0">
                                          <a:latin typeface="Cambria Math" panose="02040503050406030204" pitchFamily="18" charset="0"/>
                                        </a:rPr>
                                        <m:t>−</m:t>
                                      </m:r>
                                      <m:sSup>
                                        <m:sSupPr>
                                          <m:ctrlPr>
                                            <a:rPr lang="zh-CN" altLang="en-US" i="1">
                                              <a:latin typeface="Cambria Math" panose="02040503050406030204" pitchFamily="18" charset="0"/>
                                            </a:rPr>
                                          </m:ctrlPr>
                                        </m:s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p>
                                          <m:r>
                                            <a:rPr lang="zh-CN" altLang="en-US" i="0">
                                              <a:latin typeface="Cambria Math" panose="02040503050406030204" pitchFamily="18" charset="0"/>
                                            </a:rPr>
                                            <m:t>′</m:t>
                                          </m:r>
                                        </m:sup>
                                      </m:sSup>
                                    </m:e>
                                  </m:d>
                                </m:e>
                                <m:sup>
                                  <m:r>
                                    <a:rPr lang="zh-CN" altLang="en-US" i="0">
                                      <a:latin typeface="Cambria Math" panose="02040503050406030204" pitchFamily="18" charset="0"/>
                                    </a:rPr>
                                    <m:t>3</m:t>
                                  </m:r>
                                </m:sup>
                              </m:sSup>
                            </m:den>
                          </m:f>
                        </m:e>
                      </m:nary>
                      <m:r>
                        <m:rPr>
                          <m:sty m:val="p"/>
                        </m:rPr>
                        <a:rPr lang="zh-CN" altLang="en-US" i="0">
                          <a:latin typeface="Cambria Math" panose="02040503050406030204" pitchFamily="18" charset="0"/>
                        </a:rPr>
                        <m:t>d</m:t>
                      </m:r>
                      <m:r>
                        <a:rPr lang="zh-CN" altLang="en-US" i="1">
                          <a:latin typeface="Cambria Math" panose="02040503050406030204" pitchFamily="18" charset="0"/>
                        </a:rPr>
                        <m:t>𝑉</m:t>
                      </m:r>
                    </m:oMath>
                  </m:oMathPara>
                </a14:m>
                <a:endParaRPr lang="zh-CN" altLang="en-US" dirty="0"/>
              </a:p>
            </p:txBody>
          </p:sp>
        </mc:Choice>
        <mc:Fallback xmlns="">
          <p:sp>
            <p:nvSpPr>
              <p:cNvPr id="12" name="矩形 11">
                <a:extLst>
                  <a:ext uri="{FF2B5EF4-FFF2-40B4-BE49-F238E27FC236}">
                    <a16:creationId xmlns:a16="http://schemas.microsoft.com/office/drawing/2014/main" id="{6EBDAEBE-A35C-4868-9AF4-9D03CF396F4A}"/>
                  </a:ext>
                </a:extLst>
              </p:cNvPr>
              <p:cNvSpPr>
                <a:spLocks noRot="1" noChangeAspect="1" noMove="1" noResize="1" noEditPoints="1" noAdjustHandles="1" noChangeArrowheads="1" noChangeShapeType="1" noTextEdit="1"/>
              </p:cNvSpPr>
              <p:nvPr/>
            </p:nvSpPr>
            <p:spPr>
              <a:xfrm>
                <a:off x="4300539" y="2840754"/>
                <a:ext cx="3590919" cy="74642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FD7D63F-5F85-46A9-8455-25A74BFA5699}"/>
                  </a:ext>
                </a:extLst>
              </p:cNvPr>
              <p:cNvSpPr/>
              <p:nvPr/>
            </p:nvSpPr>
            <p:spPr>
              <a:xfrm>
                <a:off x="4126357" y="4293096"/>
                <a:ext cx="3939284"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𝐻</m:t>
                          </m:r>
                        </m:e>
                      </m:acc>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4</m:t>
                          </m:r>
                          <m:r>
                            <a:rPr lang="zh-CN" altLang="en-US" i="1">
                              <a:latin typeface="Cambria Math" panose="02040503050406030204" pitchFamily="18" charset="0"/>
                            </a:rPr>
                            <m:t>𝜋</m:t>
                          </m:r>
                        </m:den>
                      </m:f>
                      <m:d>
                        <m:dPr>
                          <m:ctrlPr>
                            <a:rPr lang="zh-CN" altLang="en-US" i="1">
                              <a:latin typeface="Cambria Math" panose="02040503050406030204" pitchFamily="18" charset="0"/>
                            </a:rPr>
                          </m:ctrlPr>
                        </m:dPr>
                        <m:e>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𝑉</m:t>
                              </m:r>
                            </m:sub>
                            <m:sup/>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𝑚</m:t>
                                      </m:r>
                                    </m:sub>
                                  </m:sSub>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𝑅</m:t>
                                      </m:r>
                                    </m:e>
                                  </m:acc>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0">
                                          <a:latin typeface="Cambria Math" panose="02040503050406030204" pitchFamily="18" charset="0"/>
                                        </a:rPr>
                                        <m:t>3</m:t>
                                      </m:r>
                                    </m:sup>
                                  </m:sSup>
                                </m:den>
                              </m:f>
                              <m:r>
                                <m:rPr>
                                  <m:sty m:val="p"/>
                                </m:rPr>
                                <a:rPr lang="zh-CN" altLang="en-US" i="0">
                                  <a:latin typeface="Cambria Math" panose="02040503050406030204" pitchFamily="18" charset="0"/>
                                </a:rPr>
                                <m:t>d</m:t>
                              </m:r>
                              <m:r>
                                <a:rPr lang="zh-CN" altLang="en-US" i="1">
                                  <a:latin typeface="Cambria Math" panose="02040503050406030204" pitchFamily="18" charset="0"/>
                                </a:rPr>
                                <m:t>𝑉</m:t>
                              </m:r>
                            </m:e>
                          </m:nary>
                          <m:r>
                            <a:rPr lang="zh-CN" altLang="en-US" i="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𝑆</m:t>
                              </m:r>
                            </m:sub>
                            <m:sup/>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𝑚𝑠</m:t>
                                      </m:r>
                                    </m:sub>
                                  </m:sSub>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𝑅</m:t>
                                      </m:r>
                                    </m:e>
                                  </m:acc>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0">
                                          <a:latin typeface="Cambria Math" panose="02040503050406030204" pitchFamily="18" charset="0"/>
                                        </a:rPr>
                                        <m:t>3</m:t>
                                      </m:r>
                                    </m:sup>
                                  </m:sSup>
                                </m:den>
                              </m:f>
                              <m:r>
                                <m:rPr>
                                  <m:sty m:val="p"/>
                                </m:rPr>
                                <a:rPr lang="zh-CN" altLang="en-US" i="0">
                                  <a:latin typeface="Cambria Math" panose="02040503050406030204" pitchFamily="18" charset="0"/>
                                </a:rPr>
                                <m:t>d</m:t>
                              </m:r>
                              <m:r>
                                <a:rPr lang="zh-CN" altLang="en-US" i="1">
                                  <a:latin typeface="Cambria Math" panose="02040503050406030204" pitchFamily="18" charset="0"/>
                                </a:rPr>
                                <m:t>𝑆</m:t>
                              </m:r>
                            </m:e>
                          </m:nary>
                        </m:e>
                      </m:d>
                    </m:oMath>
                  </m:oMathPara>
                </a14:m>
                <a:endParaRPr lang="zh-CN" altLang="en-US" dirty="0"/>
              </a:p>
            </p:txBody>
          </p:sp>
        </mc:Choice>
        <mc:Fallback xmlns="">
          <p:sp>
            <p:nvSpPr>
              <p:cNvPr id="13" name="矩形 12">
                <a:extLst>
                  <a:ext uri="{FF2B5EF4-FFF2-40B4-BE49-F238E27FC236}">
                    <a16:creationId xmlns:a16="http://schemas.microsoft.com/office/drawing/2014/main" id="{6FD7D63F-5F85-46A9-8455-25A74BFA5699}"/>
                  </a:ext>
                </a:extLst>
              </p:cNvPr>
              <p:cNvSpPr>
                <a:spLocks noRot="1" noChangeAspect="1" noMove="1" noResize="1" noEditPoints="1" noAdjustHandles="1" noChangeArrowheads="1" noChangeShapeType="1" noTextEdit="1"/>
              </p:cNvSpPr>
              <p:nvPr/>
            </p:nvSpPr>
            <p:spPr>
              <a:xfrm>
                <a:off x="4126357" y="4293096"/>
                <a:ext cx="3939284" cy="808235"/>
              </a:xfrm>
              <a:prstGeom prst="rect">
                <a:avLst/>
              </a:prstGeom>
              <a:blipFill>
                <a:blip r:embed="rId4"/>
                <a:stretch>
                  <a:fillRect/>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3691A42B-370E-4C11-8407-578AB15B2DF4}"/>
              </a:ext>
            </a:extLst>
          </p:cNvPr>
          <p:cNvPicPr>
            <a:picLocks noChangeAspect="1"/>
          </p:cNvPicPr>
          <p:nvPr/>
        </p:nvPicPr>
        <p:blipFill rotWithShape="1">
          <a:blip r:embed="rId5"/>
          <a:srcRect t="8613" b="7728"/>
          <a:stretch/>
        </p:blipFill>
        <p:spPr>
          <a:xfrm>
            <a:off x="4307590" y="373465"/>
            <a:ext cx="4659250" cy="2445261"/>
          </a:xfrm>
          <a:prstGeom prst="rect">
            <a:avLst/>
          </a:prstGeom>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46EFF12-7917-4863-830D-B46767D0A7DD}"/>
                  </a:ext>
                </a:extLst>
              </p:cNvPr>
              <p:cNvSpPr/>
              <p:nvPr/>
            </p:nvSpPr>
            <p:spPr>
              <a:xfrm>
                <a:off x="7083670" y="3467730"/>
                <a:ext cx="2687960" cy="644664"/>
              </a:xfrm>
              <a:prstGeom prst="rect">
                <a:avLst/>
              </a:prstGeom>
            </p:spPr>
            <p:txBody>
              <a:bodyPr wrap="square">
                <a:spAutoFit/>
              </a:bodyPr>
              <a:lstStyle/>
              <a:p>
                <a:pPr algn="just">
                  <a:spcAft>
                    <a:spcPts val="0"/>
                  </a:spcAft>
                </a:pPr>
                <a14:m>
                  <m:oMath xmlns:m="http://schemas.openxmlformats.org/officeDocument/2006/math">
                    <m:acc>
                      <m:accPr>
                        <m:chr m:val="⃗"/>
                        <m:ctrlPr>
                          <a:rPr lang="zh-CN" altLang="zh-CN" sz="1600" i="1" kern="100">
                            <a:latin typeface="Cambria Math" panose="02040503050406030204" pitchFamily="18" charset="0"/>
                            <a:ea typeface="Cambria Math" panose="02040503050406030204" pitchFamily="18" charset="0"/>
                          </a:rPr>
                        </m:ctrlPr>
                      </m:accPr>
                      <m:e>
                        <m:r>
                          <a:rPr lang="de-DE" altLang="zh-CN" sz="1600" i="1" kern="100">
                            <a:effectLst/>
                            <a:latin typeface="Cambria Math" panose="02040503050406030204" pitchFamily="18" charset="0"/>
                            <a:ea typeface="等线" panose="02010600030101010101" pitchFamily="2" charset="-122"/>
                          </a:rPr>
                          <m:t>𝐵</m:t>
                        </m:r>
                      </m:e>
                    </m:acc>
                  </m:oMath>
                </a14:m>
                <a:r>
                  <a:rPr lang="de-DE" altLang="zh-CN" sz="1600" kern="100" dirty="0">
                    <a:effectLst/>
                    <a:latin typeface="Times New Roman" panose="02020603050405020304" pitchFamily="18" charset="0"/>
                    <a:ea typeface="等线" panose="02010600030101010101" pitchFamily="2" charset="-122"/>
                  </a:rPr>
                  <a:t> Magnetische Flussdichte</a:t>
                </a:r>
                <a:endParaRPr lang="zh-CN" altLang="zh-CN" sz="1600" kern="100" dirty="0">
                  <a:effectLst/>
                  <a:latin typeface="Times New Roman" panose="02020603050405020304" pitchFamily="18" charset="0"/>
                  <a:ea typeface="等线" panose="02010600030101010101" pitchFamily="2" charset="-122"/>
                </a:endParaRPr>
              </a:p>
              <a:p>
                <a14:m>
                  <m:oMath xmlns:m="http://schemas.openxmlformats.org/officeDocument/2006/math">
                    <m:acc>
                      <m:accPr>
                        <m:chr m:val="⃗"/>
                        <m:ctrlPr>
                          <a:rPr lang="zh-CN" altLang="zh-CN" sz="1600" i="1">
                            <a:effectLst/>
                            <a:latin typeface="Cambria Math" panose="02040503050406030204" pitchFamily="18" charset="0"/>
                            <a:ea typeface="Cambria Math" panose="02040503050406030204" pitchFamily="18" charset="0"/>
                          </a:rPr>
                        </m:ctrlPr>
                      </m:accPr>
                      <m:e>
                        <m:r>
                          <a:rPr lang="de-DE" altLang="zh-CN" sz="1600" i="1">
                            <a:effectLst/>
                            <a:latin typeface="Cambria Math" panose="02040503050406030204" pitchFamily="18" charset="0"/>
                            <a:ea typeface="等线" panose="02010600030101010101" pitchFamily="2" charset="-122"/>
                            <a:cs typeface="Times New Roman" panose="02020603050405020304" pitchFamily="18" charset="0"/>
                          </a:rPr>
                          <m:t>𝐽</m:t>
                        </m:r>
                      </m:e>
                    </m:acc>
                  </m:oMath>
                </a14:m>
                <a:r>
                  <a:rPr lang="de-DE" altLang="zh-CN" sz="1600" dirty="0">
                    <a:effectLst/>
                    <a:latin typeface="Times New Roman" panose="02020603050405020304" pitchFamily="18" charset="0"/>
                    <a:ea typeface="等线" panose="02010600030101010101" pitchFamily="2" charset="-122"/>
                  </a:rPr>
                  <a:t> Stromdichte</a:t>
                </a:r>
                <a:endParaRPr lang="zh-CN" altLang="en-US" sz="1600" dirty="0"/>
              </a:p>
            </p:txBody>
          </p:sp>
        </mc:Choice>
        <mc:Fallback xmlns="">
          <p:sp>
            <p:nvSpPr>
              <p:cNvPr id="2" name="矩形 1">
                <a:extLst>
                  <a:ext uri="{FF2B5EF4-FFF2-40B4-BE49-F238E27FC236}">
                    <a16:creationId xmlns:a16="http://schemas.microsoft.com/office/drawing/2014/main" id="{F46EFF12-7917-4863-830D-B46767D0A7DD}"/>
                  </a:ext>
                </a:extLst>
              </p:cNvPr>
              <p:cNvSpPr>
                <a:spLocks noRot="1" noChangeAspect="1" noMove="1" noResize="1" noEditPoints="1" noAdjustHandles="1" noChangeArrowheads="1" noChangeShapeType="1" noTextEdit="1"/>
              </p:cNvSpPr>
              <p:nvPr/>
            </p:nvSpPr>
            <p:spPr>
              <a:xfrm>
                <a:off x="7083670" y="3467730"/>
                <a:ext cx="2687960" cy="644664"/>
              </a:xfrm>
              <a:prstGeom prst="rect">
                <a:avLst/>
              </a:prstGeom>
              <a:blipFill>
                <a:blip r:embed="rId6"/>
                <a:stretch>
                  <a:fillRect b="-113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6A11798-1FFE-405F-976F-D6C9A931AF82}"/>
                  </a:ext>
                </a:extLst>
              </p:cNvPr>
              <p:cNvSpPr/>
              <p:nvPr/>
            </p:nvSpPr>
            <p:spPr>
              <a:xfrm>
                <a:off x="2711624" y="5021084"/>
                <a:ext cx="4680520" cy="1360244"/>
              </a:xfrm>
              <a:prstGeom prst="rect">
                <a:avLst/>
              </a:prstGeom>
            </p:spPr>
            <p:txBody>
              <a:bodyPr wrap="square">
                <a:spAutoFit/>
              </a:bodyPr>
              <a:lstStyle/>
              <a:p>
                <a:pPr algn="just" fontAlgn="ctr">
                  <a:spcAft>
                    <a:spcPts val="0"/>
                  </a:spcAft>
                </a:pPr>
                <a14:m>
                  <m:oMath xmlns:m="http://schemas.openxmlformats.org/officeDocument/2006/math">
                    <m:acc>
                      <m:accPr>
                        <m:chr m:val="⃗"/>
                        <m:ctrlPr>
                          <a:rPr lang="zh-CN" altLang="zh-CN" sz="1400" i="1" kern="100" smtClean="0">
                            <a:latin typeface="Cambria Math" panose="02040503050406030204" pitchFamily="18" charset="0"/>
                            <a:ea typeface="Cambria Math" panose="02040503050406030204" pitchFamily="18" charset="0"/>
                          </a:rPr>
                        </m:ctrlPr>
                      </m:accPr>
                      <m:e>
                        <m:r>
                          <a:rPr lang="de-DE" altLang="zh-CN" sz="1400" i="1" kern="100">
                            <a:effectLst/>
                            <a:latin typeface="Cambria Math" panose="02040503050406030204" pitchFamily="18" charset="0"/>
                            <a:ea typeface="等线" panose="02010600030101010101" pitchFamily="2" charset="-122"/>
                          </a:rPr>
                          <m:t>𝐻</m:t>
                        </m:r>
                      </m:e>
                    </m:acc>
                  </m:oMath>
                </a14:m>
                <a:r>
                  <a:rPr lang="de-DE" altLang="zh-CN" sz="1400" kern="100" dirty="0">
                    <a:effectLst/>
                    <a:latin typeface="Times New Roman" panose="02020603050405020304" pitchFamily="18" charset="0"/>
                    <a:ea typeface="等线" panose="02010600030101010101" pitchFamily="2" charset="-122"/>
                  </a:rPr>
                  <a:t> Magnetfeldstärke</a:t>
                </a:r>
                <a:endParaRPr lang="zh-CN" altLang="zh-CN" sz="1400" kern="100" dirty="0">
                  <a:effectLst/>
                  <a:latin typeface="Times New Roman" panose="02020603050405020304" pitchFamily="18" charset="0"/>
                  <a:ea typeface="等线" panose="02010600030101010101" pitchFamily="2" charset="-122"/>
                </a:endParaRPr>
              </a:p>
              <a:p>
                <a:pPr algn="just" fontAlgn="ctr">
                  <a:spcAft>
                    <a:spcPts val="0"/>
                  </a:spcAft>
                </a:pP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de-DE" altLang="zh-CN" sz="1400" i="1" kern="100">
                            <a:effectLst/>
                            <a:latin typeface="Cambria Math" panose="02040503050406030204" pitchFamily="18" charset="0"/>
                            <a:ea typeface="等线" panose="02010600030101010101" pitchFamily="2" charset="-122"/>
                          </a:rPr>
                          <m:t>𝜌</m:t>
                        </m:r>
                      </m:e>
                      <m:sub>
                        <m:r>
                          <a:rPr lang="de-DE" altLang="zh-CN" sz="1400" i="1" kern="100">
                            <a:effectLst/>
                            <a:latin typeface="Cambria Math" panose="02040503050406030204" pitchFamily="18" charset="0"/>
                            <a:ea typeface="等线" panose="02010600030101010101" pitchFamily="2" charset="-122"/>
                          </a:rPr>
                          <m:t>𝑚</m:t>
                        </m:r>
                      </m:sub>
                    </m:sSub>
                    <m:r>
                      <a:rPr lang="de-DE" altLang="zh-CN" sz="1400" i="1" kern="100">
                        <a:effectLst/>
                        <a:latin typeface="Cambria Math" panose="02040503050406030204" pitchFamily="18" charset="0"/>
                        <a:ea typeface="等线" panose="02010600030101010101" pitchFamily="2" charset="-122"/>
                      </a:rPr>
                      <m:t>=− </m:t>
                    </m:r>
                    <m:r>
                      <m:rPr>
                        <m:sty m:val="p"/>
                      </m:rPr>
                      <a:rPr lang="de-DE" altLang="zh-CN" sz="1400" kern="100">
                        <a:effectLst/>
                        <a:latin typeface="Cambria Math" panose="02040503050406030204" pitchFamily="18" charset="0"/>
                        <a:ea typeface="等线" panose="02010600030101010101" pitchFamily="2" charset="-122"/>
                      </a:rPr>
                      <m:t>div</m:t>
                    </m:r>
                    <m:r>
                      <a:rPr lang="de-DE" altLang="zh-CN" sz="1400" i="1" kern="100">
                        <a:effectLst/>
                        <a:latin typeface="Cambria Math" panose="02040503050406030204" pitchFamily="18" charset="0"/>
                        <a:ea typeface="等线" panose="02010600030101010101" pitchFamily="2" charset="-122"/>
                      </a:rPr>
                      <m:t> </m:t>
                    </m:r>
                    <m:acc>
                      <m:accPr>
                        <m:chr m:val="⃗"/>
                        <m:ctrlPr>
                          <a:rPr lang="zh-CN" altLang="zh-CN" sz="1400" i="1" kern="100">
                            <a:effectLst/>
                            <a:latin typeface="Cambria Math" panose="02040503050406030204" pitchFamily="18" charset="0"/>
                            <a:ea typeface="Cambria Math" panose="02040503050406030204" pitchFamily="18" charset="0"/>
                          </a:rPr>
                        </m:ctrlPr>
                      </m:accPr>
                      <m:e>
                        <m:r>
                          <a:rPr lang="de-DE" altLang="zh-CN" sz="1400" i="1" kern="100">
                            <a:effectLst/>
                            <a:latin typeface="Cambria Math" panose="02040503050406030204" pitchFamily="18" charset="0"/>
                            <a:ea typeface="等线" panose="02010600030101010101" pitchFamily="2" charset="-122"/>
                          </a:rPr>
                          <m:t>𝑀</m:t>
                        </m:r>
                      </m:e>
                    </m:acc>
                  </m:oMath>
                </a14:m>
                <a:r>
                  <a:rPr lang="de-DE" altLang="zh-CN" sz="1400" kern="100" dirty="0">
                    <a:effectLst/>
                    <a:latin typeface="Times New Roman" panose="02020603050405020304" pitchFamily="18" charset="0"/>
                    <a:ea typeface="等线" panose="02010600030101010101" pitchFamily="2" charset="-122"/>
                  </a:rPr>
                  <a:t> Volumenstromdichte</a:t>
                </a:r>
                <a:endParaRPr lang="zh-CN" altLang="zh-CN" sz="1400" kern="100" dirty="0">
                  <a:effectLst/>
                  <a:latin typeface="Times New Roman" panose="02020603050405020304" pitchFamily="18" charset="0"/>
                  <a:ea typeface="等线" panose="02010600030101010101" pitchFamily="2" charset="-122"/>
                </a:endParaRPr>
              </a:p>
              <a:p>
                <a:pPr algn="just" fontAlgn="ctr">
                  <a:spcAft>
                    <a:spcPts val="0"/>
                  </a:spcAft>
                </a:pPr>
                <a14:m>
                  <m:oMath xmlns:m="http://schemas.openxmlformats.org/officeDocument/2006/math">
                    <m:r>
                      <m:rPr>
                        <m:sty m:val="p"/>
                      </m:rPr>
                      <a:rPr lang="de-DE" altLang="zh-CN" sz="1400" kern="100">
                        <a:effectLst/>
                        <a:latin typeface="Cambria Math" panose="02040503050406030204" pitchFamily="18" charset="0"/>
                        <a:ea typeface="等线" panose="02010600030101010101" pitchFamily="2" charset="-122"/>
                      </a:rPr>
                      <m:t>div</m:t>
                    </m:r>
                    <m:r>
                      <a:rPr lang="de-DE" altLang="zh-CN" sz="1400" kern="100">
                        <a:effectLst/>
                        <a:latin typeface="Cambria Math" panose="02040503050406030204" pitchFamily="18" charset="0"/>
                        <a:ea typeface="等线" panose="02010600030101010101" pitchFamily="2" charset="-122"/>
                      </a:rPr>
                      <m:t> </m:t>
                    </m:r>
                    <m:acc>
                      <m:accPr>
                        <m:chr m:val="⃗"/>
                        <m:ctrlPr>
                          <a:rPr lang="zh-CN" altLang="zh-CN" sz="1400" i="1" kern="100">
                            <a:effectLst/>
                            <a:latin typeface="Cambria Math" panose="02040503050406030204" pitchFamily="18" charset="0"/>
                            <a:ea typeface="Cambria Math" panose="02040503050406030204" pitchFamily="18" charset="0"/>
                          </a:rPr>
                        </m:ctrlPr>
                      </m:accPr>
                      <m:e>
                        <m:r>
                          <a:rPr lang="de-DE" altLang="zh-CN" sz="1400" i="1" kern="100">
                            <a:effectLst/>
                            <a:latin typeface="Cambria Math" panose="02040503050406030204" pitchFamily="18" charset="0"/>
                            <a:ea typeface="等线" panose="02010600030101010101" pitchFamily="2" charset="-122"/>
                          </a:rPr>
                          <m:t>𝑀</m:t>
                        </m:r>
                      </m:e>
                    </m:acc>
                    <m:r>
                      <a:rPr lang="de-DE" altLang="zh-CN" sz="1400" kern="100">
                        <a:effectLst/>
                        <a:latin typeface="Cambria Math" panose="02040503050406030204" pitchFamily="18" charset="0"/>
                        <a:ea typeface="等线" panose="02010600030101010101" pitchFamily="2" charset="-122"/>
                      </a:rPr>
                      <m:t>=</m:t>
                    </m:r>
                    <m:f>
                      <m:fPr>
                        <m:ctrlPr>
                          <a:rPr lang="zh-CN" altLang="zh-CN" sz="1400" i="1" kern="100">
                            <a:effectLst/>
                            <a:latin typeface="Cambria Math" panose="02040503050406030204" pitchFamily="18" charset="0"/>
                            <a:ea typeface="Cambria Math" panose="02040503050406030204" pitchFamily="18" charset="0"/>
                          </a:rPr>
                        </m:ctrlPr>
                      </m:fPr>
                      <m:num>
                        <m:r>
                          <a:rPr lang="de-DE" altLang="zh-CN" sz="1400" i="1" kern="100">
                            <a:effectLst/>
                            <a:latin typeface="Cambria Math" panose="02040503050406030204" pitchFamily="18" charset="0"/>
                            <a:ea typeface="等线" panose="02010600030101010101" pitchFamily="2" charset="-122"/>
                          </a:rPr>
                          <m:t>𝜕</m:t>
                        </m:r>
                        <m:sSub>
                          <m:sSubPr>
                            <m:ctrlPr>
                              <a:rPr lang="zh-CN" altLang="zh-CN" sz="1400" i="1" kern="100">
                                <a:effectLst/>
                                <a:latin typeface="Cambria Math" panose="02040503050406030204" pitchFamily="18" charset="0"/>
                                <a:ea typeface="Cambria Math" panose="02040503050406030204" pitchFamily="18" charset="0"/>
                              </a:rPr>
                            </m:ctrlPr>
                          </m:sSubPr>
                          <m:e>
                            <m:r>
                              <a:rPr lang="de-DE" altLang="zh-CN" sz="1400" i="1" kern="100">
                                <a:effectLst/>
                                <a:latin typeface="Cambria Math" panose="02040503050406030204" pitchFamily="18" charset="0"/>
                                <a:ea typeface="等线" panose="02010600030101010101" pitchFamily="2" charset="-122"/>
                              </a:rPr>
                              <m:t>𝑀</m:t>
                            </m:r>
                          </m:e>
                          <m:sub>
                            <m:r>
                              <a:rPr lang="de-DE" altLang="zh-CN" sz="1400" i="1" kern="100">
                                <a:effectLst/>
                                <a:latin typeface="Cambria Math" panose="02040503050406030204" pitchFamily="18" charset="0"/>
                                <a:ea typeface="等线" panose="02010600030101010101" pitchFamily="2" charset="-122"/>
                              </a:rPr>
                              <m:t>𝑥</m:t>
                            </m:r>
                          </m:sub>
                        </m:sSub>
                      </m:num>
                      <m:den>
                        <m:r>
                          <a:rPr lang="de-DE" altLang="zh-CN" sz="1400" i="1" kern="100">
                            <a:effectLst/>
                            <a:latin typeface="Cambria Math" panose="02040503050406030204" pitchFamily="18" charset="0"/>
                            <a:ea typeface="等线" panose="02010600030101010101" pitchFamily="2" charset="-122"/>
                          </a:rPr>
                          <m:t>𝜕</m:t>
                        </m:r>
                        <m:r>
                          <a:rPr lang="de-DE" altLang="zh-CN" sz="1400" i="1" kern="100">
                            <a:effectLst/>
                            <a:latin typeface="Cambria Math" panose="02040503050406030204" pitchFamily="18" charset="0"/>
                            <a:ea typeface="等线" panose="02010600030101010101" pitchFamily="2" charset="-122"/>
                          </a:rPr>
                          <m:t>𝑥</m:t>
                        </m:r>
                      </m:den>
                    </m:f>
                    <m:r>
                      <a:rPr lang="de-DE" altLang="zh-CN" sz="1400" kern="100">
                        <a:effectLst/>
                        <a:latin typeface="Cambria Math" panose="02040503050406030204" pitchFamily="18" charset="0"/>
                        <a:ea typeface="等线" panose="02010600030101010101" pitchFamily="2" charset="-122"/>
                      </a:rPr>
                      <m:t>+</m:t>
                    </m:r>
                    <m:f>
                      <m:fPr>
                        <m:ctrlPr>
                          <a:rPr lang="zh-CN" altLang="zh-CN" sz="1400" i="1" kern="100">
                            <a:effectLst/>
                            <a:latin typeface="Cambria Math" panose="02040503050406030204" pitchFamily="18" charset="0"/>
                            <a:ea typeface="Cambria Math" panose="02040503050406030204" pitchFamily="18" charset="0"/>
                          </a:rPr>
                        </m:ctrlPr>
                      </m:fPr>
                      <m:num>
                        <m:r>
                          <a:rPr lang="de-DE" altLang="zh-CN" sz="1400" i="1" kern="100">
                            <a:effectLst/>
                            <a:latin typeface="Cambria Math" panose="02040503050406030204" pitchFamily="18" charset="0"/>
                            <a:ea typeface="等线" panose="02010600030101010101" pitchFamily="2" charset="-122"/>
                          </a:rPr>
                          <m:t>𝜕</m:t>
                        </m:r>
                        <m:sSub>
                          <m:sSubPr>
                            <m:ctrlPr>
                              <a:rPr lang="zh-CN" altLang="zh-CN" sz="1400" i="1" kern="100">
                                <a:effectLst/>
                                <a:latin typeface="Cambria Math" panose="02040503050406030204" pitchFamily="18" charset="0"/>
                                <a:ea typeface="Cambria Math" panose="02040503050406030204" pitchFamily="18" charset="0"/>
                              </a:rPr>
                            </m:ctrlPr>
                          </m:sSubPr>
                          <m:e>
                            <m:r>
                              <a:rPr lang="de-DE" altLang="zh-CN" sz="1400" i="1" kern="100">
                                <a:effectLst/>
                                <a:latin typeface="Cambria Math" panose="02040503050406030204" pitchFamily="18" charset="0"/>
                                <a:ea typeface="等线" panose="02010600030101010101" pitchFamily="2" charset="-122"/>
                              </a:rPr>
                              <m:t>𝑀</m:t>
                            </m:r>
                          </m:e>
                          <m:sub>
                            <m:r>
                              <a:rPr lang="de-DE" altLang="zh-CN" sz="1400" i="1" kern="100">
                                <a:effectLst/>
                                <a:latin typeface="Cambria Math" panose="02040503050406030204" pitchFamily="18" charset="0"/>
                                <a:ea typeface="等线" panose="02010600030101010101" pitchFamily="2" charset="-122"/>
                              </a:rPr>
                              <m:t>𝑦</m:t>
                            </m:r>
                          </m:sub>
                        </m:sSub>
                      </m:num>
                      <m:den>
                        <m:r>
                          <a:rPr lang="de-DE" altLang="zh-CN" sz="1400" i="1" kern="100">
                            <a:effectLst/>
                            <a:latin typeface="Cambria Math" panose="02040503050406030204" pitchFamily="18" charset="0"/>
                            <a:ea typeface="等线" panose="02010600030101010101" pitchFamily="2" charset="-122"/>
                          </a:rPr>
                          <m:t>𝜕</m:t>
                        </m:r>
                        <m:r>
                          <a:rPr lang="de-DE" altLang="zh-CN" sz="1400" i="1" kern="100">
                            <a:effectLst/>
                            <a:latin typeface="Cambria Math" panose="02040503050406030204" pitchFamily="18" charset="0"/>
                            <a:ea typeface="等线" panose="02010600030101010101" pitchFamily="2" charset="-122"/>
                          </a:rPr>
                          <m:t>𝑦</m:t>
                        </m:r>
                      </m:den>
                    </m:f>
                    <m:r>
                      <a:rPr lang="de-DE" altLang="zh-CN" sz="1400" kern="100">
                        <a:effectLst/>
                        <a:latin typeface="Cambria Math" panose="02040503050406030204" pitchFamily="18" charset="0"/>
                        <a:ea typeface="等线" panose="02010600030101010101" pitchFamily="2" charset="-122"/>
                      </a:rPr>
                      <m:t>+</m:t>
                    </m:r>
                    <m:f>
                      <m:fPr>
                        <m:ctrlPr>
                          <a:rPr lang="zh-CN" altLang="zh-CN" sz="1400" i="1" kern="100">
                            <a:effectLst/>
                            <a:latin typeface="Cambria Math" panose="02040503050406030204" pitchFamily="18" charset="0"/>
                            <a:ea typeface="Cambria Math" panose="02040503050406030204" pitchFamily="18" charset="0"/>
                          </a:rPr>
                        </m:ctrlPr>
                      </m:fPr>
                      <m:num>
                        <m:r>
                          <a:rPr lang="de-DE" altLang="zh-CN" sz="1400" i="1" kern="100">
                            <a:effectLst/>
                            <a:latin typeface="Cambria Math" panose="02040503050406030204" pitchFamily="18" charset="0"/>
                            <a:ea typeface="等线" panose="02010600030101010101" pitchFamily="2" charset="-122"/>
                          </a:rPr>
                          <m:t>𝜕</m:t>
                        </m:r>
                        <m:sSub>
                          <m:sSubPr>
                            <m:ctrlPr>
                              <a:rPr lang="zh-CN" altLang="zh-CN" sz="1400" i="1" kern="100">
                                <a:effectLst/>
                                <a:latin typeface="Cambria Math" panose="02040503050406030204" pitchFamily="18" charset="0"/>
                                <a:ea typeface="Cambria Math" panose="02040503050406030204" pitchFamily="18" charset="0"/>
                              </a:rPr>
                            </m:ctrlPr>
                          </m:sSubPr>
                          <m:e>
                            <m:r>
                              <a:rPr lang="de-DE" altLang="zh-CN" sz="1400" i="1" kern="100">
                                <a:effectLst/>
                                <a:latin typeface="Cambria Math" panose="02040503050406030204" pitchFamily="18" charset="0"/>
                                <a:ea typeface="等线" panose="02010600030101010101" pitchFamily="2" charset="-122"/>
                              </a:rPr>
                              <m:t>𝑀</m:t>
                            </m:r>
                          </m:e>
                          <m:sub>
                            <m:r>
                              <a:rPr lang="de-DE" altLang="zh-CN" sz="1400" i="1" kern="100">
                                <a:effectLst/>
                                <a:latin typeface="Cambria Math" panose="02040503050406030204" pitchFamily="18" charset="0"/>
                                <a:ea typeface="等线" panose="02010600030101010101" pitchFamily="2" charset="-122"/>
                              </a:rPr>
                              <m:t>𝑧</m:t>
                            </m:r>
                          </m:sub>
                        </m:sSub>
                      </m:num>
                      <m:den>
                        <m:r>
                          <a:rPr lang="de-DE" altLang="zh-CN" sz="1400" i="1" kern="100">
                            <a:effectLst/>
                            <a:latin typeface="Cambria Math" panose="02040503050406030204" pitchFamily="18" charset="0"/>
                            <a:ea typeface="等线" panose="02010600030101010101" pitchFamily="2" charset="-122"/>
                          </a:rPr>
                          <m:t>𝜕</m:t>
                        </m:r>
                        <m:r>
                          <a:rPr lang="de-DE" altLang="zh-CN" sz="1400" i="1" kern="100">
                            <a:effectLst/>
                            <a:latin typeface="Cambria Math" panose="02040503050406030204" pitchFamily="18" charset="0"/>
                            <a:ea typeface="等线" panose="02010600030101010101" pitchFamily="2" charset="-122"/>
                          </a:rPr>
                          <m:t>𝑧</m:t>
                        </m:r>
                      </m:den>
                    </m:f>
                  </m:oMath>
                </a14:m>
                <a:r>
                  <a:rPr lang="de-DE" altLang="zh-CN" sz="1400" kern="100" dirty="0">
                    <a:effectLst/>
                    <a:latin typeface="Times New Roman" panose="02020603050405020304" pitchFamily="18" charset="0"/>
                    <a:ea typeface="等线" panose="02010600030101010101" pitchFamily="2" charset="-122"/>
                  </a:rPr>
                  <a:t> Divergenz</a:t>
                </a:r>
                <a:endParaRPr lang="zh-CN" altLang="zh-CN" sz="1400" kern="100" dirty="0">
                  <a:effectLst/>
                  <a:latin typeface="Times New Roman" panose="02020603050405020304" pitchFamily="18" charset="0"/>
                  <a:ea typeface="等线" panose="02010600030101010101" pitchFamily="2" charset="-122"/>
                </a:endParaRPr>
              </a:p>
              <a:p>
                <a:pPr algn="just" fontAlgn="ctr">
                  <a:spcAft>
                    <a:spcPts val="0"/>
                  </a:spcAft>
                </a:pPr>
                <a14:m>
                  <m:oMath xmlns:m="http://schemas.openxmlformats.org/officeDocument/2006/math">
                    <m:r>
                      <a:rPr lang="de-DE" altLang="zh-CN" sz="1400" i="1" kern="100">
                        <a:latin typeface="Cambria Math" panose="02040503050406030204" pitchFamily="18" charset="0"/>
                        <a:ea typeface="等线" panose="02010600030101010101" pitchFamily="2" charset="-122"/>
                      </a:rPr>
                      <m:t>𝑅</m:t>
                    </m:r>
                  </m:oMath>
                </a14:m>
                <a:r>
                  <a:rPr lang="de-DE" altLang="zh-CN" sz="1400" kern="100" dirty="0">
                    <a:latin typeface="Times New Roman" panose="02020603050405020304" pitchFamily="18" charset="0"/>
                    <a:ea typeface="等线" panose="02010600030101010101" pitchFamily="2" charset="-122"/>
                  </a:rPr>
                  <a:t> Abstand von Magneteinheit nach zurechneten Punkt</a:t>
                </a:r>
                <a:endParaRPr lang="zh-CN" altLang="zh-CN" sz="1400" kern="100" dirty="0">
                  <a:latin typeface="Times New Roman" panose="02020603050405020304" pitchFamily="18" charset="0"/>
                  <a:ea typeface="等线" panose="02010600030101010101" pitchFamily="2" charset="-122"/>
                </a:endParaRPr>
              </a:p>
              <a:p>
                <a:pPr algn="just" fontAlgn="ctr">
                  <a:spcAft>
                    <a:spcPts val="0"/>
                  </a:spcAft>
                </a:pPr>
                <a14:m>
                  <m:oMath xmlns:m="http://schemas.openxmlformats.org/officeDocument/2006/math">
                    <m:r>
                      <a:rPr lang="de-DE" altLang="zh-CN" sz="1400" i="1" kern="100">
                        <a:latin typeface="Cambria Math" panose="02040503050406030204" pitchFamily="18" charset="0"/>
                        <a:ea typeface="等线" panose="02010600030101010101" pitchFamily="2" charset="-122"/>
                      </a:rPr>
                      <m:t>𝑆</m:t>
                    </m:r>
                  </m:oMath>
                </a14:m>
                <a:r>
                  <a:rPr lang="de-DE" altLang="zh-CN" sz="1400" kern="100" dirty="0">
                    <a:latin typeface="Times New Roman" panose="02020603050405020304" pitchFamily="18" charset="0"/>
                    <a:ea typeface="等线" panose="02010600030101010101" pitchFamily="2" charset="-122"/>
                  </a:rPr>
                  <a:t> zu integrierte Oberfläche von Dauermagnet</a:t>
                </a:r>
                <a:endParaRPr lang="zh-CN" altLang="zh-CN" sz="1400" kern="100" dirty="0">
                  <a:effectLst/>
                  <a:latin typeface="Times New Roman" panose="02020603050405020304" pitchFamily="18" charset="0"/>
                  <a:ea typeface="等线" panose="02010600030101010101" pitchFamily="2" charset="-122"/>
                </a:endParaRPr>
              </a:p>
            </p:txBody>
          </p:sp>
        </mc:Choice>
        <mc:Fallback xmlns="">
          <p:sp>
            <p:nvSpPr>
              <p:cNvPr id="7" name="矩形 6">
                <a:extLst>
                  <a:ext uri="{FF2B5EF4-FFF2-40B4-BE49-F238E27FC236}">
                    <a16:creationId xmlns:a16="http://schemas.microsoft.com/office/drawing/2014/main" id="{D6A11798-1FFE-405F-976F-D6C9A931AF82}"/>
                  </a:ext>
                </a:extLst>
              </p:cNvPr>
              <p:cNvSpPr>
                <a:spLocks noRot="1" noChangeAspect="1" noMove="1" noResize="1" noEditPoints="1" noAdjustHandles="1" noChangeArrowheads="1" noChangeShapeType="1" noTextEdit="1"/>
              </p:cNvSpPr>
              <p:nvPr/>
            </p:nvSpPr>
            <p:spPr>
              <a:xfrm>
                <a:off x="2711624" y="5021084"/>
                <a:ext cx="4680520" cy="1360244"/>
              </a:xfrm>
              <a:prstGeom prst="rect">
                <a:avLst/>
              </a:prstGeom>
              <a:blipFill>
                <a:blip r:embed="rId7"/>
                <a:stretch>
                  <a:fillRect b="-3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ED61807-EE82-49FA-85C2-69660A555E4C}"/>
                  </a:ext>
                </a:extLst>
              </p:cNvPr>
              <p:cNvSpPr/>
              <p:nvPr/>
            </p:nvSpPr>
            <p:spPr>
              <a:xfrm>
                <a:off x="7394812" y="5133101"/>
                <a:ext cx="4533836" cy="1248227"/>
              </a:xfrm>
              <a:prstGeom prst="rect">
                <a:avLst/>
              </a:prstGeom>
            </p:spPr>
            <p:txBody>
              <a:bodyPr wrap="square">
                <a:spAutoFit/>
              </a:bodyPr>
              <a:lstStyle/>
              <a:p>
                <a:pPr algn="just" fontAlgn="ctr">
                  <a:spcAft>
                    <a:spcPts val="0"/>
                  </a:spcAft>
                </a:pP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rPr>
                        </m:ctrlPr>
                      </m:sSubPr>
                      <m:e>
                        <m:r>
                          <a:rPr lang="de-DE" altLang="zh-CN" sz="1400" i="1" kern="100">
                            <a:latin typeface="Cambria Math" panose="02040503050406030204" pitchFamily="18" charset="0"/>
                            <a:ea typeface="等线" panose="02010600030101010101" pitchFamily="2" charset="-122"/>
                          </a:rPr>
                          <m:t>𝜌</m:t>
                        </m:r>
                      </m:e>
                      <m:sub>
                        <m:r>
                          <a:rPr lang="de-DE" altLang="zh-CN" sz="1400" i="1" kern="100">
                            <a:latin typeface="Cambria Math" panose="02040503050406030204" pitchFamily="18" charset="0"/>
                            <a:ea typeface="等线" panose="02010600030101010101" pitchFamily="2" charset="-122"/>
                          </a:rPr>
                          <m:t>𝑚𝑠</m:t>
                        </m:r>
                      </m:sub>
                    </m:sSub>
                    <m:r>
                      <a:rPr lang="de-DE" altLang="zh-CN" sz="1400" kern="100">
                        <a:latin typeface="Cambria Math" panose="02040503050406030204" pitchFamily="18" charset="0"/>
                        <a:ea typeface="等线" panose="02010600030101010101" pitchFamily="2" charset="-122"/>
                      </a:rPr>
                      <m:t>=</m:t>
                    </m:r>
                    <m:acc>
                      <m:accPr>
                        <m:chr m:val="⃗"/>
                        <m:ctrlPr>
                          <a:rPr lang="zh-CN" altLang="zh-CN" sz="1400" i="1" kern="100">
                            <a:latin typeface="Cambria Math" panose="02040503050406030204" pitchFamily="18" charset="0"/>
                            <a:ea typeface="Cambria Math" panose="02040503050406030204" pitchFamily="18" charset="0"/>
                          </a:rPr>
                        </m:ctrlPr>
                      </m:accPr>
                      <m:e>
                        <m:sSub>
                          <m:sSubPr>
                            <m:ctrlPr>
                              <a:rPr lang="zh-CN" altLang="zh-CN" sz="1400" i="1" kern="100">
                                <a:latin typeface="Cambria Math" panose="02040503050406030204" pitchFamily="18" charset="0"/>
                                <a:ea typeface="Cambria Math" panose="02040503050406030204" pitchFamily="18" charset="0"/>
                              </a:rPr>
                            </m:ctrlPr>
                          </m:sSubPr>
                          <m:e>
                            <m:r>
                              <a:rPr lang="de-DE" altLang="zh-CN" sz="1400" i="1" kern="100">
                                <a:latin typeface="Cambria Math" panose="02040503050406030204" pitchFamily="18" charset="0"/>
                                <a:ea typeface="等线" panose="02010600030101010101" pitchFamily="2" charset="-122"/>
                              </a:rPr>
                              <m:t>𝑒</m:t>
                            </m:r>
                          </m:e>
                          <m:sub>
                            <m:r>
                              <a:rPr lang="de-DE" altLang="zh-CN" sz="1400" i="1" kern="100">
                                <a:latin typeface="Cambria Math" panose="02040503050406030204" pitchFamily="18" charset="0"/>
                                <a:ea typeface="等线" panose="02010600030101010101" pitchFamily="2" charset="-122"/>
                              </a:rPr>
                              <m:t>𝑛</m:t>
                            </m:r>
                          </m:sub>
                        </m:sSub>
                      </m:e>
                    </m:acc>
                    <m:r>
                      <a:rPr lang="de-DE" altLang="zh-CN" sz="1400" kern="100">
                        <a:latin typeface="Cambria Math" panose="02040503050406030204" pitchFamily="18" charset="0"/>
                        <a:ea typeface="等线" panose="02010600030101010101" pitchFamily="2" charset="-122"/>
                      </a:rPr>
                      <m:t>⋅</m:t>
                    </m:r>
                    <m:acc>
                      <m:accPr>
                        <m:chr m:val="⃗"/>
                        <m:ctrlPr>
                          <a:rPr lang="zh-CN" altLang="zh-CN" sz="1400" i="1" kern="100">
                            <a:latin typeface="Cambria Math" panose="02040503050406030204" pitchFamily="18" charset="0"/>
                            <a:ea typeface="Cambria Math" panose="02040503050406030204" pitchFamily="18" charset="0"/>
                          </a:rPr>
                        </m:ctrlPr>
                      </m:accPr>
                      <m:e>
                        <m:r>
                          <a:rPr lang="de-DE" altLang="zh-CN" sz="1400" i="1" kern="100">
                            <a:latin typeface="Cambria Math" panose="02040503050406030204" pitchFamily="18" charset="0"/>
                            <a:ea typeface="等线" panose="02010600030101010101" pitchFamily="2" charset="-122"/>
                          </a:rPr>
                          <m:t>𝑀</m:t>
                        </m:r>
                      </m:e>
                    </m:acc>
                  </m:oMath>
                </a14:m>
                <a:r>
                  <a:rPr lang="de-DE" altLang="zh-CN" sz="1400" kern="100" dirty="0">
                    <a:latin typeface="Times New Roman" panose="02020603050405020304" pitchFamily="18" charset="0"/>
                    <a:ea typeface="等线" panose="02010600030101010101" pitchFamily="2" charset="-122"/>
                  </a:rPr>
                  <a:t> Flächenstromdichte</a:t>
                </a:r>
                <a:endParaRPr lang="zh-CN" altLang="zh-CN" sz="1400" kern="100" dirty="0">
                  <a:latin typeface="Times New Roman" panose="02020603050405020304" pitchFamily="18" charset="0"/>
                  <a:ea typeface="等线" panose="02010600030101010101" pitchFamily="2" charset="-122"/>
                </a:endParaRPr>
              </a:p>
              <a:p>
                <a:pPr algn="just" fontAlgn="ctr">
                  <a:spcAft>
                    <a:spcPts val="0"/>
                  </a:spcAft>
                </a:pPr>
                <a14:m>
                  <m:oMath xmlns:m="http://schemas.openxmlformats.org/officeDocument/2006/math">
                    <m:acc>
                      <m:accPr>
                        <m:chr m:val="⃗"/>
                        <m:ctrlPr>
                          <a:rPr lang="zh-CN" altLang="zh-CN" sz="1400" i="1" kern="100">
                            <a:latin typeface="Cambria Math" panose="02040503050406030204" pitchFamily="18" charset="0"/>
                            <a:ea typeface="Cambria Math" panose="02040503050406030204" pitchFamily="18" charset="0"/>
                          </a:rPr>
                        </m:ctrlPr>
                      </m:accPr>
                      <m:e>
                        <m:r>
                          <a:rPr lang="de-DE" altLang="zh-CN" sz="1400" i="1" kern="100">
                            <a:latin typeface="Cambria Math" panose="02040503050406030204" pitchFamily="18" charset="0"/>
                            <a:ea typeface="等线" panose="02010600030101010101" pitchFamily="2" charset="-122"/>
                          </a:rPr>
                          <m:t>𝑀</m:t>
                        </m:r>
                      </m:e>
                    </m:acc>
                  </m:oMath>
                </a14:m>
                <a:r>
                  <a:rPr lang="de-DE" altLang="zh-CN" sz="1400" kern="100" dirty="0">
                    <a:latin typeface="Times New Roman" panose="02020603050405020304" pitchFamily="18" charset="0"/>
                    <a:ea typeface="等线" panose="02010600030101010101" pitchFamily="2" charset="-122"/>
                  </a:rPr>
                  <a:t> Magnetisierung, </a:t>
                </a:r>
                <a14:m>
                  <m:oMath xmlns:m="http://schemas.openxmlformats.org/officeDocument/2006/math">
                    <m:acc>
                      <m:accPr>
                        <m:chr m:val="⃗"/>
                        <m:ctrlPr>
                          <a:rPr lang="zh-CN" altLang="zh-CN" sz="1400" i="1" kern="100">
                            <a:latin typeface="Cambria Math" panose="02040503050406030204" pitchFamily="18" charset="0"/>
                            <a:ea typeface="Cambria Math" panose="02040503050406030204" pitchFamily="18" charset="0"/>
                          </a:rPr>
                        </m:ctrlPr>
                      </m:accPr>
                      <m:e>
                        <m:r>
                          <a:rPr lang="de-DE" altLang="zh-CN" sz="1400" i="1" kern="100">
                            <a:latin typeface="Cambria Math" panose="02040503050406030204" pitchFamily="18" charset="0"/>
                            <a:ea typeface="等线" panose="02010600030101010101" pitchFamily="2" charset="-122"/>
                          </a:rPr>
                          <m:t>𝑀</m:t>
                        </m:r>
                      </m:e>
                    </m:acc>
                    <m:r>
                      <a:rPr lang="de-DE" altLang="zh-CN" sz="1400" i="1" kern="100">
                        <a:latin typeface="Cambria Math" panose="02040503050406030204" pitchFamily="18" charset="0"/>
                        <a:ea typeface="等线"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d>
                          <m:dPr>
                            <m:begChr m:val="["/>
                            <m:endChr m:val="]"/>
                            <m:ctrlPr>
                              <a:rPr lang="zh-CN" altLang="zh-CN" sz="1400" i="1" kern="100">
                                <a:latin typeface="Cambria Math" panose="02040503050406030204" pitchFamily="18" charset="0"/>
                                <a:ea typeface="Cambria Math" panose="02040503050406030204" pitchFamily="18" charset="0"/>
                              </a:rPr>
                            </m:ctrlPr>
                          </m:dPr>
                          <m:e>
                            <m:sSub>
                              <m:sSubPr>
                                <m:ctrlPr>
                                  <a:rPr lang="zh-CN" altLang="zh-CN" sz="1400" i="1" kern="100">
                                    <a:latin typeface="Cambria Math" panose="02040503050406030204" pitchFamily="18" charset="0"/>
                                    <a:ea typeface="Cambria Math" panose="02040503050406030204" pitchFamily="18" charset="0"/>
                                  </a:rPr>
                                </m:ctrlPr>
                              </m:sSubPr>
                              <m:e>
                                <m:r>
                                  <a:rPr lang="de-DE" altLang="zh-CN" sz="1400" i="1" kern="100">
                                    <a:latin typeface="Cambria Math" panose="02040503050406030204" pitchFamily="18" charset="0"/>
                                    <a:ea typeface="等线" panose="02010600030101010101" pitchFamily="2" charset="-122"/>
                                  </a:rPr>
                                  <m:t>𝑚</m:t>
                                </m:r>
                              </m:e>
                              <m:sub>
                                <m:r>
                                  <a:rPr lang="de-DE" altLang="zh-CN" sz="1400" i="1" kern="100">
                                    <a:latin typeface="Cambria Math" panose="02040503050406030204" pitchFamily="18" charset="0"/>
                                    <a:ea typeface="等线" panose="02010600030101010101" pitchFamily="2" charset="-122"/>
                                  </a:rPr>
                                  <m:t>1</m:t>
                                </m:r>
                              </m:sub>
                            </m:sSub>
                            <m:r>
                              <a:rPr lang="de-DE" altLang="zh-CN" sz="1400" i="1" kern="100">
                                <a:latin typeface="Cambria Math" panose="02040503050406030204" pitchFamily="18" charset="0"/>
                                <a:ea typeface="等线"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de-DE" altLang="zh-CN" sz="1400" i="1" kern="100">
                                    <a:latin typeface="Cambria Math" panose="02040503050406030204" pitchFamily="18" charset="0"/>
                                    <a:ea typeface="等线" panose="02010600030101010101" pitchFamily="2" charset="-122"/>
                                  </a:rPr>
                                  <m:t>𝑚</m:t>
                                </m:r>
                              </m:e>
                              <m:sub>
                                <m:r>
                                  <a:rPr lang="de-DE" altLang="zh-CN" sz="1400" i="1" kern="100">
                                    <a:latin typeface="Cambria Math" panose="02040503050406030204" pitchFamily="18" charset="0"/>
                                    <a:ea typeface="等线" panose="02010600030101010101" pitchFamily="2" charset="-122"/>
                                  </a:rPr>
                                  <m:t>2</m:t>
                                </m:r>
                              </m:sub>
                            </m:sSub>
                            <m:r>
                              <a:rPr lang="de-DE" altLang="zh-CN" sz="1400" i="1" kern="100">
                                <a:latin typeface="Cambria Math" panose="02040503050406030204" pitchFamily="18" charset="0"/>
                                <a:ea typeface="等线" panose="02010600030101010101" pitchFamily="2" charset="-122"/>
                              </a:rPr>
                              <m:t>,</m:t>
                            </m:r>
                            <m:sSub>
                              <m:sSubPr>
                                <m:ctrlPr>
                                  <a:rPr lang="zh-CN" altLang="zh-CN" sz="1400" i="1" kern="100">
                                    <a:latin typeface="Cambria Math" panose="02040503050406030204" pitchFamily="18" charset="0"/>
                                    <a:ea typeface="Cambria Math" panose="02040503050406030204" pitchFamily="18" charset="0"/>
                                  </a:rPr>
                                </m:ctrlPr>
                              </m:sSubPr>
                              <m:e>
                                <m:r>
                                  <a:rPr lang="de-DE" altLang="zh-CN" sz="1400" i="1" kern="100">
                                    <a:latin typeface="Cambria Math" panose="02040503050406030204" pitchFamily="18" charset="0"/>
                                    <a:ea typeface="等线" panose="02010600030101010101" pitchFamily="2" charset="-122"/>
                                  </a:rPr>
                                  <m:t>𝑚</m:t>
                                </m:r>
                              </m:e>
                              <m:sub>
                                <m:r>
                                  <a:rPr lang="de-DE" altLang="zh-CN" sz="1400" i="1" kern="100">
                                    <a:latin typeface="Cambria Math" panose="02040503050406030204" pitchFamily="18" charset="0"/>
                                    <a:ea typeface="等线" panose="02010600030101010101" pitchFamily="2" charset="-122"/>
                                  </a:rPr>
                                  <m:t>3</m:t>
                                </m:r>
                              </m:sub>
                            </m:sSub>
                          </m:e>
                        </m:d>
                      </m:e>
                      <m:sub>
                        <m:acc>
                          <m:accPr>
                            <m:chr m:val="⃗"/>
                            <m:ctrlPr>
                              <a:rPr lang="zh-CN" altLang="zh-CN" sz="1400" i="1" kern="100">
                                <a:latin typeface="Cambria Math" panose="02040503050406030204" pitchFamily="18" charset="0"/>
                                <a:ea typeface="Cambria Math" panose="02040503050406030204" pitchFamily="18" charset="0"/>
                              </a:rPr>
                            </m:ctrlPr>
                          </m:accPr>
                          <m:e>
                            <m:r>
                              <a:rPr lang="de-DE" altLang="zh-CN" sz="1400" i="1" kern="100">
                                <a:latin typeface="Cambria Math" panose="02040503050406030204" pitchFamily="18" charset="0"/>
                                <a:ea typeface="等线" panose="02010600030101010101" pitchFamily="2" charset="-122"/>
                              </a:rPr>
                              <m:t>𝑖</m:t>
                            </m:r>
                          </m:e>
                        </m:acc>
                      </m:sub>
                    </m:sSub>
                  </m:oMath>
                </a14:m>
                <a:endParaRPr lang="de-DE" altLang="zh-CN" sz="1400" dirty="0"/>
              </a:p>
              <a:p>
                <a:pPr algn="just" fontAlgn="ctr">
                  <a:spcAft>
                    <a:spcPts val="0"/>
                  </a:spcAft>
                </a:pPr>
                <a14:m>
                  <m:oMath xmlns:m="http://schemas.openxmlformats.org/officeDocument/2006/math">
                    <m:acc>
                      <m:accPr>
                        <m:chr m:val="⃗"/>
                        <m:ctrlPr>
                          <a:rPr lang="zh-CN" altLang="zh-CN" sz="1400" i="1" kern="100">
                            <a:latin typeface="Cambria Math" panose="02040503050406030204" pitchFamily="18" charset="0"/>
                            <a:ea typeface="Cambria Math" panose="02040503050406030204" pitchFamily="18" charset="0"/>
                          </a:rPr>
                        </m:ctrlPr>
                      </m:accPr>
                      <m:e>
                        <m:sSub>
                          <m:sSubPr>
                            <m:ctrlPr>
                              <a:rPr lang="zh-CN" altLang="zh-CN" sz="1400" i="1" kern="100">
                                <a:latin typeface="Cambria Math" panose="02040503050406030204" pitchFamily="18" charset="0"/>
                                <a:ea typeface="Cambria Math" panose="02040503050406030204" pitchFamily="18" charset="0"/>
                              </a:rPr>
                            </m:ctrlPr>
                          </m:sSubPr>
                          <m:e>
                            <m:r>
                              <a:rPr lang="de-DE" altLang="zh-CN" sz="1400" i="1" kern="100">
                                <a:latin typeface="Cambria Math" panose="02040503050406030204" pitchFamily="18" charset="0"/>
                                <a:ea typeface="等线" panose="02010600030101010101" pitchFamily="2" charset="-122"/>
                              </a:rPr>
                              <m:t>𝑒</m:t>
                            </m:r>
                          </m:e>
                          <m:sub>
                            <m:r>
                              <a:rPr lang="de-DE" altLang="zh-CN" sz="1400" i="1" kern="100">
                                <a:latin typeface="Cambria Math" panose="02040503050406030204" pitchFamily="18" charset="0"/>
                                <a:ea typeface="等线" panose="02010600030101010101" pitchFamily="2" charset="-122"/>
                              </a:rPr>
                              <m:t>𝑛</m:t>
                            </m:r>
                          </m:sub>
                        </m:sSub>
                      </m:e>
                    </m:acc>
                  </m:oMath>
                </a14:m>
                <a:r>
                  <a:rPr lang="de-DE" altLang="zh-CN" sz="1400" kern="100" dirty="0">
                    <a:latin typeface="Times New Roman" panose="02020603050405020304" pitchFamily="18" charset="0"/>
                    <a:ea typeface="等线" panose="02010600030101010101" pitchFamily="2" charset="-122"/>
                  </a:rPr>
                  <a:t> Oberfläche-Normvektor</a:t>
                </a:r>
              </a:p>
              <a:p>
                <a:pPr algn="just" fontAlgn="ctr">
                  <a:spcAft>
                    <a:spcPts val="0"/>
                  </a:spcAft>
                </a:pPr>
                <a14:m>
                  <m:oMath xmlns:m="http://schemas.openxmlformats.org/officeDocument/2006/math">
                    <m:acc>
                      <m:accPr>
                        <m:chr m:val="⃗"/>
                        <m:ctrlPr>
                          <a:rPr lang="zh-CN" altLang="zh-CN" sz="1400" i="1" kern="100">
                            <a:latin typeface="Cambria Math" panose="02040503050406030204" pitchFamily="18" charset="0"/>
                            <a:ea typeface="Cambria Math" panose="02040503050406030204" pitchFamily="18" charset="0"/>
                          </a:rPr>
                        </m:ctrlPr>
                      </m:accPr>
                      <m:e>
                        <m:r>
                          <a:rPr lang="de-DE" altLang="zh-CN" sz="1400" i="1" kern="100">
                            <a:latin typeface="Cambria Math" panose="02040503050406030204" pitchFamily="18" charset="0"/>
                            <a:ea typeface="等线" panose="02010600030101010101" pitchFamily="2" charset="-122"/>
                          </a:rPr>
                          <m:t>𝑅</m:t>
                        </m:r>
                      </m:e>
                    </m:acc>
                  </m:oMath>
                </a14:m>
                <a:r>
                  <a:rPr lang="de-DE" altLang="zh-CN" sz="1400" kern="100" dirty="0">
                    <a:latin typeface="Times New Roman" panose="02020603050405020304" pitchFamily="18" charset="0"/>
                    <a:ea typeface="等线" panose="02010600030101010101" pitchFamily="2" charset="-122"/>
                  </a:rPr>
                  <a:t> Vektor von Magneteinheit nach zurechneten Punkt</a:t>
                </a:r>
              </a:p>
              <a:p>
                <a:pPr algn="just" fontAlgn="ctr">
                  <a:spcAft>
                    <a:spcPts val="0"/>
                  </a:spcAft>
                </a:pPr>
                <a14:m>
                  <m:oMath xmlns:m="http://schemas.openxmlformats.org/officeDocument/2006/math">
                    <m:r>
                      <a:rPr lang="de-DE" altLang="zh-CN" sz="1400" i="1" kern="100">
                        <a:latin typeface="Cambria Math" panose="02040503050406030204" pitchFamily="18" charset="0"/>
                        <a:ea typeface="等线" panose="02010600030101010101" pitchFamily="2" charset="-122"/>
                      </a:rPr>
                      <m:t>𝑉</m:t>
                    </m:r>
                  </m:oMath>
                </a14:m>
                <a:r>
                  <a:rPr lang="de-DE" altLang="zh-CN" sz="1400" kern="100" dirty="0">
                    <a:latin typeface="Times New Roman" panose="02020603050405020304" pitchFamily="18" charset="0"/>
                    <a:ea typeface="等线" panose="02010600030101010101" pitchFamily="2" charset="-122"/>
                  </a:rPr>
                  <a:t> zu integrierte Volumen von Dauermagnet</a:t>
                </a:r>
                <a:endParaRPr lang="zh-CN" altLang="en-US" sz="1400" dirty="0"/>
              </a:p>
            </p:txBody>
          </p:sp>
        </mc:Choice>
        <mc:Fallback xmlns="">
          <p:sp>
            <p:nvSpPr>
              <p:cNvPr id="8" name="矩形 7">
                <a:extLst>
                  <a:ext uri="{FF2B5EF4-FFF2-40B4-BE49-F238E27FC236}">
                    <a16:creationId xmlns:a16="http://schemas.microsoft.com/office/drawing/2014/main" id="{DED61807-EE82-49FA-85C2-69660A555E4C}"/>
                  </a:ext>
                </a:extLst>
              </p:cNvPr>
              <p:cNvSpPr>
                <a:spLocks noRot="1" noChangeAspect="1" noMove="1" noResize="1" noEditPoints="1" noAdjustHandles="1" noChangeArrowheads="1" noChangeShapeType="1" noTextEdit="1"/>
              </p:cNvSpPr>
              <p:nvPr/>
            </p:nvSpPr>
            <p:spPr>
              <a:xfrm>
                <a:off x="7394812" y="5133101"/>
                <a:ext cx="4533836" cy="1248227"/>
              </a:xfrm>
              <a:prstGeom prst="rect">
                <a:avLst/>
              </a:prstGeom>
              <a:blipFill>
                <a:blip r:embed="rId8"/>
                <a:stretch>
                  <a:fillRect b="-39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9069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pPr>
              <a:defRPr/>
            </a:pPr>
            <a:r>
              <a:rPr lang="de-DE" altLang="de-DE" dirty="0">
                <a:latin typeface="+mn-lt"/>
              </a:rPr>
              <a:t>ZHAO, Haibin</a:t>
            </a:r>
          </a:p>
        </p:txBody>
      </p:sp>
      <p:sp>
        <p:nvSpPr>
          <p:cNvPr id="4" name="Titel 3"/>
          <p:cNvSpPr>
            <a:spLocks noGrp="1"/>
          </p:cNvSpPr>
          <p:nvPr>
            <p:ph type="title"/>
          </p:nvPr>
        </p:nvSpPr>
        <p:spPr/>
        <p:txBody>
          <a:bodyPr/>
          <a:lstStyle/>
          <a:p>
            <a:r>
              <a:rPr lang="en-US" altLang="zh-CN" dirty="0" err="1"/>
              <a:t>Modellierung</a:t>
            </a:r>
            <a:r>
              <a:rPr lang="en-US" altLang="zh-CN" dirty="0"/>
              <a:t> von </a:t>
            </a:r>
            <a:r>
              <a:rPr lang="en-US" altLang="zh-CN" dirty="0" err="1"/>
              <a:t>zylindrischen</a:t>
            </a:r>
            <a:r>
              <a:rPr lang="en-US" altLang="zh-CN" dirty="0"/>
              <a:t> </a:t>
            </a:r>
            <a:r>
              <a:rPr lang="en-US" altLang="zh-CN" dirty="0" err="1"/>
              <a:t>Magneten</a:t>
            </a:r>
            <a:endParaRPr lang="de-DE" dirty="0">
              <a:latin typeface="+mn-lt"/>
            </a:endParaRPr>
          </a:p>
        </p:txBody>
      </p:sp>
      <p:sp>
        <p:nvSpPr>
          <p:cNvPr id="5" name="Textplatzhalter 4"/>
          <p:cNvSpPr>
            <a:spLocks noGrp="1"/>
          </p:cNvSpPr>
          <p:nvPr>
            <p:ph type="body" sz="quarter" idx="11"/>
          </p:nvPr>
        </p:nvSpPr>
        <p:spPr/>
        <p:txBody>
          <a:bodyPr/>
          <a:lstStyle/>
          <a:p>
            <a:r>
              <a:rPr lang="de-DE" dirty="0"/>
              <a:t>Magnetisches Tracking-System Zusatzfolien für evtl. Fragen</a:t>
            </a:r>
          </a:p>
        </p:txBody>
      </p:sp>
      <p:sp>
        <p:nvSpPr>
          <p:cNvPr id="6" name="Inhaltsplatzhalter 5"/>
          <p:cNvSpPr>
            <a:spLocks noGrp="1"/>
          </p:cNvSpPr>
          <p:nvPr>
            <p:ph sz="quarter" idx="12"/>
          </p:nvPr>
        </p:nvSpPr>
        <p:spPr/>
        <p:txBody>
          <a:bodyPr/>
          <a:lstStyle/>
          <a:p>
            <a:r>
              <a:rPr lang="de-DE" altLang="zh-CN" kern="100" dirty="0"/>
              <a:t>Theoretische Herleitung</a:t>
            </a:r>
            <a:endParaRPr lang="zh-CN" altLang="zh-CN" kern="100" dirty="0"/>
          </a:p>
          <a:p>
            <a:endParaRPr lang="de-DE" dirty="0"/>
          </a:p>
        </p:txBody>
      </p:sp>
      <p:sp>
        <p:nvSpPr>
          <p:cNvPr id="11" name="内容占位符 10">
            <a:extLst>
              <a:ext uri="{FF2B5EF4-FFF2-40B4-BE49-F238E27FC236}">
                <a16:creationId xmlns:a16="http://schemas.microsoft.com/office/drawing/2014/main" id="{6DA9B30D-BF47-4443-98E0-7762AD8CF843}"/>
              </a:ext>
            </a:extLst>
          </p:cNvPr>
          <p:cNvSpPr>
            <a:spLocks noGrp="1"/>
          </p:cNvSpPr>
          <p:nvPr>
            <p:ph idx="1"/>
          </p:nvPr>
        </p:nvSpPr>
        <p:spPr>
          <a:xfrm>
            <a:off x="522820" y="1198563"/>
            <a:ext cx="8165467" cy="4894262"/>
          </a:xfrm>
        </p:spPr>
        <p:txBody>
          <a:bodyPr/>
          <a:lstStyle/>
          <a:p>
            <a:r>
              <a:rPr lang="de-DE" altLang="zh-CN" dirty="0"/>
              <a:t>Zusammenfassung</a:t>
            </a:r>
          </a:p>
          <a:p>
            <a:pPr lvl="1"/>
            <a:endParaRPr lang="de-DE" altLang="zh-CN" dirty="0"/>
          </a:p>
          <a:p>
            <a:endParaRPr lang="de-DE" altLang="zh-CN" dirty="0"/>
          </a:p>
          <a:p>
            <a:endParaRPr lang="de-DE" altLang="zh-CN"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63BBEC2-903F-41BB-932B-7704AA92C9B7}"/>
                  </a:ext>
                </a:extLst>
              </p:cNvPr>
              <p:cNvSpPr/>
              <p:nvPr/>
            </p:nvSpPr>
            <p:spPr>
              <a:xfrm>
                <a:off x="520707" y="2404741"/>
                <a:ext cx="3939284"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𝐻</m:t>
                          </m:r>
                        </m:e>
                      </m:acc>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4</m:t>
                          </m:r>
                          <m:r>
                            <a:rPr lang="zh-CN" altLang="en-US" i="1">
                              <a:latin typeface="Cambria Math" panose="02040503050406030204" pitchFamily="18" charset="0"/>
                            </a:rPr>
                            <m:t>𝜋</m:t>
                          </m:r>
                        </m:den>
                      </m:f>
                      <m:d>
                        <m:dPr>
                          <m:ctrlPr>
                            <a:rPr lang="zh-CN" altLang="en-US" i="1">
                              <a:latin typeface="Cambria Math" panose="02040503050406030204" pitchFamily="18" charset="0"/>
                            </a:rPr>
                          </m:ctrlPr>
                        </m:dPr>
                        <m:e>
                          <m:nary>
                            <m:naryPr>
                              <m:chr m:val="∭"/>
                              <m:limLoc m:val="subSup"/>
                              <m:supHide m:val="on"/>
                              <m:ctrlPr>
                                <a:rPr lang="zh-CN" altLang="en-US" i="1" smtClean="0">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𝑉</m:t>
                              </m:r>
                            </m:sub>
                            <m:sup/>
                            <m:e>
                              <m:f>
                                <m:fPr>
                                  <m:ctrlPr>
                                    <a:rPr lang="zh-CN" altLang="en-US" i="1">
                                      <a:solidFill>
                                        <a:schemeClr val="tx1"/>
                                      </a:solidFill>
                                      <a:latin typeface="Cambria Math" panose="02040503050406030204" pitchFamily="18" charset="0"/>
                                    </a:rPr>
                                  </m:ctrlPr>
                                </m:fPr>
                                <m:num>
                                  <m:sSub>
                                    <m:sSubPr>
                                      <m:ctrlPr>
                                        <a:rPr lang="zh-CN" altLang="en-US"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𝜌</m:t>
                                      </m:r>
                                    </m:e>
                                    <m:sub>
                                      <m:r>
                                        <a:rPr lang="zh-CN" altLang="en-US" b="0" i="1">
                                          <a:solidFill>
                                            <a:schemeClr val="tx1"/>
                                          </a:solidFill>
                                          <a:latin typeface="Cambria Math" panose="02040503050406030204" pitchFamily="18" charset="0"/>
                                        </a:rPr>
                                        <m:t>𝑚</m:t>
                                      </m:r>
                                    </m:sub>
                                  </m:sSub>
                                  <m:acc>
                                    <m:accPr>
                                      <m:chr m:val="⃗"/>
                                      <m:ctrlPr>
                                        <a:rPr lang="zh-CN" altLang="en-US" i="1">
                                          <a:solidFill>
                                            <a:schemeClr val="tx1"/>
                                          </a:solidFill>
                                          <a:latin typeface="Cambria Math" panose="02040503050406030204" pitchFamily="18" charset="0"/>
                                        </a:rPr>
                                      </m:ctrlPr>
                                    </m:accPr>
                                    <m:e>
                                      <m:r>
                                        <a:rPr lang="zh-CN" altLang="en-US" b="0" i="1">
                                          <a:solidFill>
                                            <a:schemeClr val="tx1"/>
                                          </a:solidFill>
                                          <a:latin typeface="Cambria Math" panose="02040503050406030204" pitchFamily="18" charset="0"/>
                                        </a:rPr>
                                        <m:t>𝑅</m:t>
                                      </m:r>
                                    </m:e>
                                  </m:acc>
                                </m:num>
                                <m:den>
                                  <m:sSup>
                                    <m:sSupPr>
                                      <m:ctrlPr>
                                        <a:rPr lang="zh-CN" altLang="en-US" i="1">
                                          <a:solidFill>
                                            <a:schemeClr val="tx1"/>
                                          </a:solidFill>
                                          <a:latin typeface="Cambria Math" panose="02040503050406030204" pitchFamily="18" charset="0"/>
                                        </a:rPr>
                                      </m:ctrlPr>
                                    </m:sSupPr>
                                    <m:e>
                                      <m:r>
                                        <a:rPr lang="zh-CN" altLang="en-US" b="0" i="1">
                                          <a:solidFill>
                                            <a:schemeClr val="tx1"/>
                                          </a:solidFill>
                                          <a:latin typeface="Cambria Math" panose="02040503050406030204" pitchFamily="18" charset="0"/>
                                        </a:rPr>
                                        <m:t>𝑅</m:t>
                                      </m:r>
                                    </m:e>
                                    <m:sup>
                                      <m:r>
                                        <a:rPr lang="zh-CN" altLang="en-US" b="0" i="0">
                                          <a:solidFill>
                                            <a:schemeClr val="tx1"/>
                                          </a:solidFill>
                                          <a:latin typeface="Cambria Math" panose="02040503050406030204" pitchFamily="18" charset="0"/>
                                        </a:rPr>
                                        <m:t>3</m:t>
                                      </m:r>
                                    </m:sup>
                                  </m:sSup>
                                </m:den>
                              </m:f>
                              <m:r>
                                <m:rPr>
                                  <m:sty m:val="p"/>
                                </m:rPr>
                                <a:rPr lang="zh-CN" altLang="en-US" b="0" i="0">
                                  <a:solidFill>
                                    <a:schemeClr val="tx1"/>
                                  </a:solidFill>
                                  <a:latin typeface="Cambria Math" panose="02040503050406030204" pitchFamily="18" charset="0"/>
                                </a:rPr>
                                <m:t>d</m:t>
                              </m:r>
                              <m:r>
                                <a:rPr lang="zh-CN" altLang="en-US" b="0" i="1">
                                  <a:solidFill>
                                    <a:schemeClr val="tx1"/>
                                  </a:solidFill>
                                  <a:latin typeface="Cambria Math" panose="02040503050406030204" pitchFamily="18" charset="0"/>
                                </a:rPr>
                                <m:t>𝑉</m:t>
                              </m:r>
                            </m:e>
                          </m:nary>
                          <m:r>
                            <a:rPr lang="zh-CN" altLang="en-US" b="0" i="0">
                              <a:latin typeface="Cambria Math" panose="02040503050406030204" pitchFamily="18" charset="0"/>
                            </a:rPr>
                            <m:t>+</m:t>
                          </m:r>
                          <m:nary>
                            <m:naryPr>
                              <m:chr m:val="∯"/>
                              <m:limLoc m:val="subSup"/>
                              <m:supHide m:val="on"/>
                              <m:ctrlPr>
                                <a:rPr lang="zh-CN" altLang="en-US" i="1" smtClean="0">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𝑆</m:t>
                              </m:r>
                            </m:sub>
                            <m:sup/>
                            <m:e>
                              <m:f>
                                <m:fPr>
                                  <m:ctrlPr>
                                    <a:rPr lang="zh-CN" altLang="en-US" i="1">
                                      <a:solidFill>
                                        <a:schemeClr val="tx1"/>
                                      </a:solidFill>
                                      <a:latin typeface="Cambria Math" panose="02040503050406030204" pitchFamily="18" charset="0"/>
                                    </a:rPr>
                                  </m:ctrlPr>
                                </m:fPr>
                                <m:num>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𝜌</m:t>
                                      </m:r>
                                    </m:e>
                                    <m:sub>
                                      <m:r>
                                        <a:rPr lang="zh-CN" altLang="en-US" i="1">
                                          <a:solidFill>
                                            <a:schemeClr val="tx1"/>
                                          </a:solidFill>
                                          <a:latin typeface="Cambria Math" panose="02040503050406030204" pitchFamily="18" charset="0"/>
                                        </a:rPr>
                                        <m:t>𝑚𝑠</m:t>
                                      </m:r>
                                    </m:sub>
                                  </m:sSub>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𝑅</m:t>
                                      </m:r>
                                    </m:e>
                                  </m:acc>
                                </m:num>
                                <m:den>
                                  <m:sSup>
                                    <m:sSupPr>
                                      <m:ctrlPr>
                                        <a:rPr lang="zh-CN" alt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𝑅</m:t>
                                      </m:r>
                                    </m:e>
                                    <m:sup>
                                      <m:r>
                                        <a:rPr lang="zh-CN" altLang="en-US" i="0">
                                          <a:solidFill>
                                            <a:schemeClr val="tx1"/>
                                          </a:solidFill>
                                          <a:latin typeface="Cambria Math" panose="02040503050406030204" pitchFamily="18" charset="0"/>
                                        </a:rPr>
                                        <m:t>3</m:t>
                                      </m:r>
                                    </m:sup>
                                  </m:sSup>
                                </m:den>
                              </m:f>
                              <m:r>
                                <m:rPr>
                                  <m:sty m:val="p"/>
                                </m:rPr>
                                <a:rPr lang="zh-CN" altLang="en-US" i="0">
                                  <a:solidFill>
                                    <a:schemeClr val="tx1"/>
                                  </a:solidFill>
                                  <a:latin typeface="Cambria Math" panose="02040503050406030204" pitchFamily="18" charset="0"/>
                                </a:rPr>
                                <m:t>d</m:t>
                              </m:r>
                              <m:r>
                                <a:rPr lang="zh-CN" altLang="en-US" i="1">
                                  <a:solidFill>
                                    <a:schemeClr val="tx1"/>
                                  </a:solidFill>
                                  <a:latin typeface="Cambria Math" panose="02040503050406030204" pitchFamily="18" charset="0"/>
                                </a:rPr>
                                <m:t>𝑆</m:t>
                              </m:r>
                            </m:e>
                          </m:nary>
                        </m:e>
                      </m:d>
                    </m:oMath>
                  </m:oMathPara>
                </a14:m>
                <a:endParaRPr lang="zh-CN" altLang="en-US" dirty="0"/>
              </a:p>
            </p:txBody>
          </p:sp>
        </mc:Choice>
        <mc:Fallback xmlns="">
          <p:sp>
            <p:nvSpPr>
              <p:cNvPr id="10" name="矩形 9">
                <a:extLst>
                  <a:ext uri="{FF2B5EF4-FFF2-40B4-BE49-F238E27FC236}">
                    <a16:creationId xmlns:a16="http://schemas.microsoft.com/office/drawing/2014/main" id="{163BBEC2-903F-41BB-932B-7704AA92C9B7}"/>
                  </a:ext>
                </a:extLst>
              </p:cNvPr>
              <p:cNvSpPr>
                <a:spLocks noRot="1" noChangeAspect="1" noMove="1" noResize="1" noEditPoints="1" noAdjustHandles="1" noChangeArrowheads="1" noChangeShapeType="1" noTextEdit="1"/>
              </p:cNvSpPr>
              <p:nvPr/>
            </p:nvSpPr>
            <p:spPr>
              <a:xfrm>
                <a:off x="520707" y="2404741"/>
                <a:ext cx="3939284" cy="8082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0A8598E-138D-4C32-A1E6-1145C145CB13}"/>
                  </a:ext>
                </a:extLst>
              </p:cNvPr>
              <p:cNvSpPr/>
              <p:nvPr/>
            </p:nvSpPr>
            <p:spPr>
              <a:xfrm>
                <a:off x="839416" y="3712967"/>
                <a:ext cx="10513168" cy="2524345"/>
              </a:xfrm>
              <a:prstGeom prst="rect">
                <a:avLst/>
              </a:prstGeom>
            </p:spPr>
            <p:txBody>
              <a:bodyPr wrap="square">
                <a:spAutoFit/>
              </a:bodyPr>
              <a:lstStyle/>
              <a:p>
                <a14:m>
                  <m:oMath xmlns:m="http://schemas.openxmlformats.org/officeDocument/2006/math">
                    <m:r>
                      <a:rPr lang="en-US" altLang="zh-CN" b="0" i="0" smtClean="0">
                        <a:latin typeface="Cambria Math" panose="02040503050406030204" pitchFamily="18" charset="0"/>
                      </a:rPr>
                      <m:t>=</m:t>
                    </m:r>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a:latin typeface="Cambria Math" panose="02040503050406030204" pitchFamily="18" charset="0"/>
                                  </a:rPr>
                                  <m:t>&amp;</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0">
                                            <a:latin typeface="Cambria Math" panose="02040503050406030204" pitchFamily="18" charset="0"/>
                                          </a:rPr>
                                          <m:t>3</m:t>
                                        </m:r>
                                      </m:sub>
                                    </m:sSub>
                                  </m:num>
                                  <m:den>
                                    <m:r>
                                      <a:rPr lang="zh-CN" altLang="en-US" i="0">
                                        <a:latin typeface="Cambria Math" panose="02040503050406030204" pitchFamily="18" charset="0"/>
                                      </a:rPr>
                                      <m:t>4</m:t>
                                    </m:r>
                                    <m:r>
                                      <a:rPr lang="zh-CN" altLang="en-US" i="1">
                                        <a:latin typeface="Cambria Math" panose="02040503050406030204" pitchFamily="18" charset="0"/>
                                      </a:rPr>
                                      <m:t>𝜋</m:t>
                                    </m:r>
                                  </m:den>
                                </m:f>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r>
                                      <a:rPr lang="zh-CN" altLang="en-US" i="0">
                                        <a:latin typeface="Cambria Math" panose="02040503050406030204" pitchFamily="18" charset="0"/>
                                      </a:rPr>
                                      <m:t>2</m:t>
                                    </m:r>
                                    <m:r>
                                      <a:rPr lang="zh-CN" altLang="en-US" i="1">
                                        <a:latin typeface="Cambria Math" panose="02040503050406030204" pitchFamily="18" charset="0"/>
                                      </a:rPr>
                                      <m:t>𝜋</m:t>
                                    </m:r>
                                  </m:sup>
                                  <m:e>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𝑎</m:t>
                                            </m:r>
                                          </m:sub>
                                        </m:sSub>
                                      </m:sup>
                                      <m:e>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r>
                                                      <a:rPr lang="zh-CN" altLang="en-US" i="1">
                                                        <a:latin typeface="Cambria Math" panose="02040503050406030204" pitchFamily="18" charset="0"/>
                                                      </a:rPr>
                                                      <m:t>𝜃</m:t>
                                                    </m:r>
                                                  </m:e>
                                                </m:func>
                                              </m:e>
                                            </m:d>
                                          </m:num>
                                          <m:den>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3</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0">
                                                                    <a:latin typeface="Cambria Math" panose="02040503050406030204" pitchFamily="18" charset="0"/>
                                                                  </a:rPr>
                                                                  <m:t>2</m:t>
                                                                </m:r>
                                                              </m:den>
                                                            </m:f>
                                                          </m:e>
                                                        </m:d>
                                                      </m:e>
                                                      <m:sup>
                                                        <m:r>
                                                          <a:rPr lang="zh-CN" altLang="en-US" i="0">
                                                            <a:latin typeface="Cambria Math" panose="02040503050406030204" pitchFamily="18" charset="0"/>
                                                          </a:rPr>
                                                          <m:t>2</m:t>
                                                        </m:r>
                                                      </m:sup>
                                                    </m:sSup>
                                                  </m:e>
                                                </m:d>
                                              </m:e>
                                              <m:sup>
                                                <m:f>
                                                  <m:fPr>
                                                    <m:ctrlPr>
                                                      <a:rPr lang="zh-CN" altLang="en-US" i="1">
                                                        <a:latin typeface="Cambria Math" panose="02040503050406030204" pitchFamily="18" charset="0"/>
                                                      </a:rPr>
                                                    </m:ctrlPr>
                                                  </m:fPr>
                                                  <m:num>
                                                    <m:r>
                                                      <a:rPr lang="zh-CN" altLang="en-US" i="0">
                                                        <a:latin typeface="Cambria Math" panose="02040503050406030204" pitchFamily="18" charset="0"/>
                                                      </a:rPr>
                                                      <m:t>3</m:t>
                                                    </m:r>
                                                  </m:num>
                                                  <m:den>
                                                    <m:r>
                                                      <a:rPr lang="zh-CN" altLang="en-US" i="0">
                                                        <a:latin typeface="Cambria Math" panose="02040503050406030204" pitchFamily="18" charset="0"/>
                                                      </a:rPr>
                                                      <m:t>2</m:t>
                                                    </m:r>
                                                  </m:den>
                                                </m:f>
                                              </m:sup>
                                            </m:sSup>
                                          </m:den>
                                        </m:f>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𝜃</m:t>
                                        </m:r>
                                      </m:e>
                                    </m:nary>
                                  </m:e>
                                </m:nary>
                              </m:e>
                              <m:e>
                                <m:r>
                                  <a:rPr lang="zh-CN" altLang="en-US" i="0">
                                    <a:latin typeface="Cambria Math" panose="02040503050406030204" pitchFamily="18" charset="0"/>
                                  </a:rPr>
                                  <m:t>&amp;</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0">
                                            <a:latin typeface="Cambria Math" panose="02040503050406030204" pitchFamily="18" charset="0"/>
                                          </a:rPr>
                                          <m:t>3</m:t>
                                        </m:r>
                                      </m:sub>
                                    </m:sSub>
                                  </m:num>
                                  <m:den>
                                    <m:r>
                                      <a:rPr lang="zh-CN" altLang="en-US" i="0">
                                        <a:latin typeface="Cambria Math" panose="02040503050406030204" pitchFamily="18" charset="0"/>
                                      </a:rPr>
                                      <m:t>4</m:t>
                                    </m:r>
                                    <m:r>
                                      <a:rPr lang="zh-CN" altLang="en-US" i="1">
                                        <a:latin typeface="Cambria Math" panose="02040503050406030204" pitchFamily="18" charset="0"/>
                                      </a:rPr>
                                      <m:t>𝜋</m:t>
                                    </m:r>
                                  </m:den>
                                </m:f>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r>
                                      <a:rPr lang="zh-CN" altLang="en-US" i="0">
                                        <a:latin typeface="Cambria Math" panose="02040503050406030204" pitchFamily="18" charset="0"/>
                                      </a:rPr>
                                      <m:t>2</m:t>
                                    </m:r>
                                    <m:r>
                                      <a:rPr lang="zh-CN" altLang="en-US" i="1">
                                        <a:latin typeface="Cambria Math" panose="02040503050406030204" pitchFamily="18" charset="0"/>
                                      </a:rPr>
                                      <m:t>𝜋</m:t>
                                    </m:r>
                                  </m:sup>
                                  <m:e>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𝑎</m:t>
                                            </m:r>
                                          </m:sub>
                                        </m:sSub>
                                      </m:sup>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r>
                                                      <a:rPr lang="zh-CN" altLang="en-US" i="1">
                                                        <a:latin typeface="Cambria Math" panose="02040503050406030204" pitchFamily="18" charset="0"/>
                                                      </a:rPr>
                                                      <m:t>𝜃</m:t>
                                                    </m:r>
                                                  </m:e>
                                                </m:func>
                                              </m:e>
                                            </m:d>
                                          </m:num>
                                          <m:den>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3</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0">
                                                                    <a:latin typeface="Cambria Math" panose="02040503050406030204" pitchFamily="18" charset="0"/>
                                                                  </a:rPr>
                                                                  <m:t>2</m:t>
                                                                </m:r>
                                                              </m:den>
                                                            </m:f>
                                                          </m:e>
                                                        </m:d>
                                                      </m:e>
                                                      <m:sup>
                                                        <m:r>
                                                          <a:rPr lang="zh-CN" altLang="en-US" i="0">
                                                            <a:latin typeface="Cambria Math" panose="02040503050406030204" pitchFamily="18" charset="0"/>
                                                          </a:rPr>
                                                          <m:t>2</m:t>
                                                        </m:r>
                                                      </m:sup>
                                                    </m:sSup>
                                                  </m:e>
                                                </m:d>
                                              </m:e>
                                              <m:sup>
                                                <m:f>
                                                  <m:fPr>
                                                    <m:ctrlPr>
                                                      <a:rPr lang="zh-CN" altLang="en-US" i="1">
                                                        <a:latin typeface="Cambria Math" panose="02040503050406030204" pitchFamily="18" charset="0"/>
                                                      </a:rPr>
                                                    </m:ctrlPr>
                                                  </m:fPr>
                                                  <m:num>
                                                    <m:r>
                                                      <a:rPr lang="zh-CN" altLang="en-US" i="0">
                                                        <a:latin typeface="Cambria Math" panose="02040503050406030204" pitchFamily="18" charset="0"/>
                                                      </a:rPr>
                                                      <m:t>3</m:t>
                                                    </m:r>
                                                  </m:num>
                                                  <m:den>
                                                    <m:r>
                                                      <a:rPr lang="zh-CN" altLang="en-US" i="0">
                                                        <a:latin typeface="Cambria Math" panose="02040503050406030204" pitchFamily="18" charset="0"/>
                                                      </a:rPr>
                                                      <m:t>2</m:t>
                                                    </m:r>
                                                  </m:den>
                                                </m:f>
                                              </m:sup>
                                            </m:sSup>
                                          </m:den>
                                        </m:f>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𝜃</m:t>
                                        </m:r>
                                      </m:e>
                                    </m:nary>
                                  </m:e>
                                </m:nary>
                              </m:e>
                              <m:e>
                                <m:r>
                                  <a:rPr lang="zh-CN" altLang="en-US" i="0">
                                    <a:latin typeface="Cambria Math" panose="02040503050406030204" pitchFamily="18" charset="0"/>
                                  </a:rPr>
                                  <m:t>&amp;</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0">
                                            <a:latin typeface="Cambria Math" panose="02040503050406030204" pitchFamily="18" charset="0"/>
                                          </a:rPr>
                                          <m:t>3</m:t>
                                        </m:r>
                                      </m:sub>
                                    </m:sSub>
                                  </m:num>
                                  <m:den>
                                    <m:r>
                                      <a:rPr lang="zh-CN" altLang="en-US" i="0">
                                        <a:latin typeface="Cambria Math" panose="02040503050406030204" pitchFamily="18" charset="0"/>
                                      </a:rPr>
                                      <m:t>4</m:t>
                                    </m:r>
                                    <m:r>
                                      <a:rPr lang="zh-CN" altLang="en-US" i="1">
                                        <a:latin typeface="Cambria Math" panose="02040503050406030204" pitchFamily="18" charset="0"/>
                                      </a:rPr>
                                      <m:t>𝜋</m:t>
                                    </m:r>
                                  </m:den>
                                </m:f>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r>
                                      <a:rPr lang="zh-CN" altLang="en-US" i="0">
                                        <a:latin typeface="Cambria Math" panose="02040503050406030204" pitchFamily="18" charset="0"/>
                                      </a:rPr>
                                      <m:t>2</m:t>
                                    </m:r>
                                    <m:r>
                                      <a:rPr lang="zh-CN" altLang="en-US" i="1">
                                        <a:latin typeface="Cambria Math" panose="02040503050406030204" pitchFamily="18" charset="0"/>
                                      </a:rPr>
                                      <m:t>𝜋</m:t>
                                    </m:r>
                                  </m:sup>
                                  <m:e>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𝑎</m:t>
                                            </m:r>
                                          </m:sub>
                                        </m:sSub>
                                      </m:sup>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3</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0">
                                                        <a:latin typeface="Cambria Math" panose="02040503050406030204" pitchFamily="18" charset="0"/>
                                                      </a:rPr>
                                                      <m:t>2</m:t>
                                                    </m:r>
                                                  </m:den>
                                                </m:f>
                                              </m:e>
                                            </m:d>
                                          </m:num>
                                          <m:den>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3</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0">
                                                                    <a:latin typeface="Cambria Math" panose="02040503050406030204" pitchFamily="18" charset="0"/>
                                                                  </a:rPr>
                                                                  <m:t>2</m:t>
                                                                </m:r>
                                                              </m:den>
                                                            </m:f>
                                                          </m:e>
                                                        </m:d>
                                                      </m:e>
                                                      <m:sup>
                                                        <m:r>
                                                          <a:rPr lang="zh-CN" altLang="en-US" i="0">
                                                            <a:latin typeface="Cambria Math" panose="02040503050406030204" pitchFamily="18" charset="0"/>
                                                          </a:rPr>
                                                          <m:t>2</m:t>
                                                        </m:r>
                                                      </m:sup>
                                                    </m:sSup>
                                                  </m:e>
                                                </m:d>
                                              </m:e>
                                              <m:sup>
                                                <m:f>
                                                  <m:fPr>
                                                    <m:ctrlPr>
                                                      <a:rPr lang="zh-CN" altLang="en-US" i="1">
                                                        <a:latin typeface="Cambria Math" panose="02040503050406030204" pitchFamily="18" charset="0"/>
                                                      </a:rPr>
                                                    </m:ctrlPr>
                                                  </m:fPr>
                                                  <m:num>
                                                    <m:r>
                                                      <a:rPr lang="zh-CN" altLang="en-US" i="0">
                                                        <a:latin typeface="Cambria Math" panose="02040503050406030204" pitchFamily="18" charset="0"/>
                                                      </a:rPr>
                                                      <m:t>3</m:t>
                                                    </m:r>
                                                  </m:num>
                                                  <m:den>
                                                    <m:r>
                                                      <a:rPr lang="zh-CN" altLang="en-US" i="0">
                                                        <a:latin typeface="Cambria Math" panose="02040503050406030204" pitchFamily="18" charset="0"/>
                                                      </a:rPr>
                                                      <m:t>2</m:t>
                                                    </m:r>
                                                  </m:den>
                                                </m:f>
                                              </m:sup>
                                            </m:sSup>
                                          </m:den>
                                        </m:f>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𝜃</m:t>
                                        </m:r>
                                      </m:e>
                                    </m:nary>
                                  </m:e>
                                </m:nary>
                              </m:e>
                            </m:eqArr>
                          </m:e>
                        </m:d>
                      </m:e>
                      <m:sub>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𝑖</m:t>
                            </m:r>
                          </m:e>
                        </m:acc>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eqArr>
                              <m:eqArrPr>
                                <m:ctrlPr>
                                  <a:rPr lang="zh-CN" altLang="en-US" i="1">
                                    <a:latin typeface="Cambria Math" panose="02040503050406030204" pitchFamily="18" charset="0"/>
                                  </a:rPr>
                                </m:ctrlPr>
                              </m:eqArrPr>
                              <m:e>
                                <m:r>
                                  <a:rPr lang="zh-CN" altLang="en-US" i="0">
                                    <a:latin typeface="Cambria Math" panose="02040503050406030204" pitchFamily="18" charset="0"/>
                                  </a:rPr>
                                  <m:t>&amp;</m:t>
                                </m:r>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0">
                                            <a:latin typeface="Cambria Math" panose="02040503050406030204" pitchFamily="18" charset="0"/>
                                          </a:rPr>
                                          <m:t>3</m:t>
                                        </m:r>
                                      </m:sub>
                                    </m:sSub>
                                  </m:num>
                                  <m:den>
                                    <m:r>
                                      <a:rPr lang="zh-CN" altLang="en-US" i="0">
                                        <a:latin typeface="Cambria Math" panose="02040503050406030204" pitchFamily="18" charset="0"/>
                                      </a:rPr>
                                      <m:t>4</m:t>
                                    </m:r>
                                    <m:r>
                                      <a:rPr lang="zh-CN" altLang="en-US" i="1">
                                        <a:latin typeface="Cambria Math" panose="02040503050406030204" pitchFamily="18" charset="0"/>
                                      </a:rPr>
                                      <m:t>𝜋</m:t>
                                    </m:r>
                                  </m:den>
                                </m:f>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r>
                                      <a:rPr lang="zh-CN" altLang="en-US" i="0">
                                        <a:latin typeface="Cambria Math" panose="02040503050406030204" pitchFamily="18" charset="0"/>
                                      </a:rPr>
                                      <m:t>2</m:t>
                                    </m:r>
                                    <m:r>
                                      <a:rPr lang="zh-CN" altLang="en-US" i="1">
                                        <a:latin typeface="Cambria Math" panose="02040503050406030204" pitchFamily="18" charset="0"/>
                                      </a:rPr>
                                      <m:t>𝜋</m:t>
                                    </m:r>
                                  </m:sup>
                                  <m:e>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𝑎</m:t>
                                            </m:r>
                                          </m:sub>
                                        </m:sSub>
                                      </m:sup>
                                      <m:e>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m:t>
                                                </m:r>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r>
                                                      <a:rPr lang="zh-CN" altLang="en-US" i="1">
                                                        <a:latin typeface="Cambria Math" panose="02040503050406030204" pitchFamily="18" charset="0"/>
                                                      </a:rPr>
                                                      <m:t>𝜃</m:t>
                                                    </m:r>
                                                  </m:e>
                                                </m:func>
                                              </m:e>
                                            </m:d>
                                          </m:num>
                                          <m:den>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3</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0">
                                                                    <a:latin typeface="Cambria Math" panose="02040503050406030204" pitchFamily="18" charset="0"/>
                                                                  </a:rPr>
                                                                  <m:t>2</m:t>
                                                                </m:r>
                                                              </m:den>
                                                            </m:f>
                                                          </m:e>
                                                        </m:d>
                                                      </m:e>
                                                      <m:sup>
                                                        <m:r>
                                                          <a:rPr lang="zh-CN" altLang="en-US" i="0">
                                                            <a:latin typeface="Cambria Math" panose="02040503050406030204" pitchFamily="18" charset="0"/>
                                                          </a:rPr>
                                                          <m:t>2</m:t>
                                                        </m:r>
                                                      </m:sup>
                                                    </m:sSup>
                                                  </m:e>
                                                </m:d>
                                              </m:e>
                                              <m:sup>
                                                <m:f>
                                                  <m:fPr>
                                                    <m:ctrlPr>
                                                      <a:rPr lang="zh-CN" altLang="en-US" i="1">
                                                        <a:latin typeface="Cambria Math" panose="02040503050406030204" pitchFamily="18" charset="0"/>
                                                      </a:rPr>
                                                    </m:ctrlPr>
                                                  </m:fPr>
                                                  <m:num>
                                                    <m:r>
                                                      <a:rPr lang="zh-CN" altLang="en-US" i="0">
                                                        <a:latin typeface="Cambria Math" panose="02040503050406030204" pitchFamily="18" charset="0"/>
                                                      </a:rPr>
                                                      <m:t>3</m:t>
                                                    </m:r>
                                                  </m:num>
                                                  <m:den>
                                                    <m:r>
                                                      <a:rPr lang="zh-CN" altLang="en-US" i="0">
                                                        <a:latin typeface="Cambria Math" panose="02040503050406030204" pitchFamily="18" charset="0"/>
                                                      </a:rPr>
                                                      <m:t>2</m:t>
                                                    </m:r>
                                                  </m:den>
                                                </m:f>
                                              </m:sup>
                                            </m:sSup>
                                          </m:den>
                                        </m:f>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𝜃</m:t>
                                        </m:r>
                                      </m:e>
                                    </m:nary>
                                  </m:e>
                                </m:nary>
                              </m:e>
                              <m:e>
                                <m:r>
                                  <a:rPr lang="zh-CN" altLang="en-US" i="0">
                                    <a:latin typeface="Cambria Math" panose="02040503050406030204" pitchFamily="18" charset="0"/>
                                  </a:rPr>
                                  <m:t>&amp;</m:t>
                                </m:r>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0">
                                            <a:latin typeface="Cambria Math" panose="02040503050406030204" pitchFamily="18" charset="0"/>
                                          </a:rPr>
                                          <m:t>3</m:t>
                                        </m:r>
                                      </m:sub>
                                    </m:sSub>
                                  </m:num>
                                  <m:den>
                                    <m:r>
                                      <a:rPr lang="zh-CN" altLang="en-US" i="0">
                                        <a:latin typeface="Cambria Math" panose="02040503050406030204" pitchFamily="18" charset="0"/>
                                      </a:rPr>
                                      <m:t>4</m:t>
                                    </m:r>
                                    <m:r>
                                      <a:rPr lang="zh-CN" altLang="en-US" i="1">
                                        <a:latin typeface="Cambria Math" panose="02040503050406030204" pitchFamily="18" charset="0"/>
                                      </a:rPr>
                                      <m:t>𝜋</m:t>
                                    </m:r>
                                  </m:den>
                                </m:f>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r>
                                      <a:rPr lang="zh-CN" altLang="en-US" i="0">
                                        <a:latin typeface="Cambria Math" panose="02040503050406030204" pitchFamily="18" charset="0"/>
                                      </a:rPr>
                                      <m:t>2</m:t>
                                    </m:r>
                                    <m:r>
                                      <a:rPr lang="zh-CN" altLang="en-US" i="1">
                                        <a:latin typeface="Cambria Math" panose="02040503050406030204" pitchFamily="18" charset="0"/>
                                      </a:rPr>
                                      <m:t>𝜋</m:t>
                                    </m:r>
                                  </m:sup>
                                  <m:e>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𝑎</m:t>
                                            </m:r>
                                          </m:sub>
                                        </m:sSub>
                                      </m:sup>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r>
                                                      <a:rPr lang="zh-CN" altLang="en-US" i="1">
                                                        <a:latin typeface="Cambria Math" panose="02040503050406030204" pitchFamily="18" charset="0"/>
                                                      </a:rPr>
                                                      <m:t>𝜃</m:t>
                                                    </m:r>
                                                  </m:e>
                                                </m:func>
                                              </m:e>
                                            </m:d>
                                          </m:num>
                                          <m:den>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3</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0">
                                                                    <a:latin typeface="Cambria Math" panose="02040503050406030204" pitchFamily="18" charset="0"/>
                                                                  </a:rPr>
                                                                  <m:t>2</m:t>
                                                                </m:r>
                                                              </m:den>
                                                            </m:f>
                                                          </m:e>
                                                        </m:d>
                                                      </m:e>
                                                      <m:sup>
                                                        <m:r>
                                                          <a:rPr lang="zh-CN" altLang="en-US" i="0">
                                                            <a:latin typeface="Cambria Math" panose="02040503050406030204" pitchFamily="18" charset="0"/>
                                                          </a:rPr>
                                                          <m:t>2</m:t>
                                                        </m:r>
                                                      </m:sup>
                                                    </m:sSup>
                                                  </m:e>
                                                </m:d>
                                              </m:e>
                                              <m:sup>
                                                <m:f>
                                                  <m:fPr>
                                                    <m:ctrlPr>
                                                      <a:rPr lang="zh-CN" altLang="en-US" i="1">
                                                        <a:latin typeface="Cambria Math" panose="02040503050406030204" pitchFamily="18" charset="0"/>
                                                      </a:rPr>
                                                    </m:ctrlPr>
                                                  </m:fPr>
                                                  <m:num>
                                                    <m:r>
                                                      <a:rPr lang="zh-CN" altLang="en-US" i="0">
                                                        <a:latin typeface="Cambria Math" panose="02040503050406030204" pitchFamily="18" charset="0"/>
                                                      </a:rPr>
                                                      <m:t>3</m:t>
                                                    </m:r>
                                                  </m:num>
                                                  <m:den>
                                                    <m:r>
                                                      <a:rPr lang="zh-CN" altLang="en-US" i="0">
                                                        <a:latin typeface="Cambria Math" panose="02040503050406030204" pitchFamily="18" charset="0"/>
                                                      </a:rPr>
                                                      <m:t>2</m:t>
                                                    </m:r>
                                                  </m:den>
                                                </m:f>
                                              </m:sup>
                                            </m:sSup>
                                          </m:den>
                                        </m:f>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𝜃</m:t>
                                        </m:r>
                                      </m:e>
                                    </m:nary>
                                  </m:e>
                                </m:nary>
                              </m:e>
                              <m:e>
                                <m:r>
                                  <a:rPr lang="zh-CN" altLang="en-US" i="0">
                                    <a:latin typeface="Cambria Math" panose="02040503050406030204" pitchFamily="18" charset="0"/>
                                  </a:rPr>
                                  <m:t>&amp;</m:t>
                                </m:r>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0">
                                            <a:latin typeface="Cambria Math" panose="02040503050406030204" pitchFamily="18" charset="0"/>
                                          </a:rPr>
                                          <m:t>3</m:t>
                                        </m:r>
                                      </m:sub>
                                    </m:sSub>
                                  </m:num>
                                  <m:den>
                                    <m:r>
                                      <a:rPr lang="zh-CN" altLang="en-US" i="0">
                                        <a:latin typeface="Cambria Math" panose="02040503050406030204" pitchFamily="18" charset="0"/>
                                      </a:rPr>
                                      <m:t>4</m:t>
                                    </m:r>
                                    <m:r>
                                      <a:rPr lang="zh-CN" altLang="en-US" i="1">
                                        <a:latin typeface="Cambria Math" panose="02040503050406030204" pitchFamily="18" charset="0"/>
                                      </a:rPr>
                                      <m:t>𝜋</m:t>
                                    </m:r>
                                  </m:den>
                                </m:f>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r>
                                      <a:rPr lang="zh-CN" altLang="en-US" i="0">
                                        <a:latin typeface="Cambria Math" panose="02040503050406030204" pitchFamily="18" charset="0"/>
                                      </a:rPr>
                                      <m:t>2</m:t>
                                    </m:r>
                                    <m:r>
                                      <a:rPr lang="zh-CN" altLang="en-US" i="1">
                                        <a:latin typeface="Cambria Math" panose="02040503050406030204" pitchFamily="18" charset="0"/>
                                      </a:rPr>
                                      <m:t>𝜋</m:t>
                                    </m:r>
                                  </m:sup>
                                  <m:e>
                                    <m:nary>
                                      <m:naryPr>
                                        <m:limLoc m:val="subSup"/>
                                        <m:ctrlPr>
                                          <a:rPr lang="zh-CN" altLang="en-US" i="1">
                                            <a:latin typeface="Cambria Math" panose="02040503050406030204" pitchFamily="18" charset="0"/>
                                          </a:rPr>
                                        </m:ctrlPr>
                                      </m:naryPr>
                                      <m:sub>
                                        <m:r>
                                          <a:rPr lang="zh-CN" altLang="en-US" i="0">
                                            <a:latin typeface="Cambria Math" panose="02040503050406030204" pitchFamily="18" charset="0"/>
                                          </a:rPr>
                                          <m:t>0</m:t>
                                        </m:r>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𝑎</m:t>
                                            </m:r>
                                          </m:sub>
                                        </m:sSub>
                                      </m:sup>
                                      <m:e>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3</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0">
                                                        <a:latin typeface="Cambria Math" panose="02040503050406030204" pitchFamily="18" charset="0"/>
                                                      </a:rPr>
                                                      <m:t>2</m:t>
                                                    </m:r>
                                                  </m:den>
                                                </m:f>
                                              </m:e>
                                            </m:d>
                                          </m:num>
                                          <m:den>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𝑟</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r>
                                                                  <a:rPr lang="zh-CN" altLang="en-US" i="1">
                                                                    <a:latin typeface="Cambria Math" panose="02040503050406030204" pitchFamily="18" charset="0"/>
                                                                  </a:rPr>
                                                                  <m:t>𝜃</m:t>
                                                                </m:r>
                                                              </m:e>
                                                            </m:func>
                                                          </m:e>
                                                        </m:d>
                                                      </m:e>
                                                      <m:sup>
                                                        <m:r>
                                                          <a:rPr lang="zh-CN" altLang="en-US" i="0">
                                                            <a:latin typeface="Cambria Math" panose="02040503050406030204" pitchFamily="18" charset="0"/>
                                                          </a:rPr>
                                                          <m:t>2</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3</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r>
                                                                  <a:rPr lang="zh-CN" altLang="en-US" i="0">
                                                                    <a:latin typeface="Cambria Math" panose="02040503050406030204" pitchFamily="18" charset="0"/>
                                                                  </a:rPr>
                                                                  <m:t>2</m:t>
                                                                </m:r>
                                                              </m:den>
                                                            </m:f>
                                                          </m:e>
                                                        </m:d>
                                                      </m:e>
                                                      <m:sup>
                                                        <m:r>
                                                          <a:rPr lang="zh-CN" altLang="en-US" i="0">
                                                            <a:latin typeface="Cambria Math" panose="02040503050406030204" pitchFamily="18" charset="0"/>
                                                          </a:rPr>
                                                          <m:t>2</m:t>
                                                        </m:r>
                                                      </m:sup>
                                                    </m:sSup>
                                                  </m:e>
                                                </m:d>
                                              </m:e>
                                              <m:sup>
                                                <m:f>
                                                  <m:fPr>
                                                    <m:ctrlPr>
                                                      <a:rPr lang="zh-CN" altLang="en-US" i="1">
                                                        <a:latin typeface="Cambria Math" panose="02040503050406030204" pitchFamily="18" charset="0"/>
                                                      </a:rPr>
                                                    </m:ctrlPr>
                                                  </m:fPr>
                                                  <m:num>
                                                    <m:r>
                                                      <a:rPr lang="zh-CN" altLang="en-US" i="0">
                                                        <a:latin typeface="Cambria Math" panose="02040503050406030204" pitchFamily="18" charset="0"/>
                                                      </a:rPr>
                                                      <m:t>3</m:t>
                                                    </m:r>
                                                  </m:num>
                                                  <m:den>
                                                    <m:r>
                                                      <a:rPr lang="zh-CN" altLang="en-US" i="0">
                                                        <a:latin typeface="Cambria Math" panose="02040503050406030204" pitchFamily="18" charset="0"/>
                                                      </a:rPr>
                                                      <m:t>2</m:t>
                                                    </m:r>
                                                  </m:den>
                                                </m:f>
                                              </m:sup>
                                            </m:sSup>
                                          </m:den>
                                        </m:f>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𝜃</m:t>
                                        </m:r>
                                      </m:e>
                                    </m:nary>
                                  </m:e>
                                </m:nary>
                              </m:e>
                            </m:eqArr>
                          </m:e>
                        </m:d>
                      </m:e>
                      <m:sub>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𝑖</m:t>
                            </m:r>
                          </m:e>
                        </m:acc>
                      </m:sub>
                    </m:sSub>
                  </m:oMath>
                </a14:m>
                <a:r>
                  <a:rPr lang="zh-CN" altLang="en-US" sz="1600" dirty="0"/>
                  <a:t> </a:t>
                </a:r>
              </a:p>
            </p:txBody>
          </p:sp>
        </mc:Choice>
        <mc:Fallback xmlns="">
          <p:sp>
            <p:nvSpPr>
              <p:cNvPr id="2" name="矩形 1">
                <a:extLst>
                  <a:ext uri="{FF2B5EF4-FFF2-40B4-BE49-F238E27FC236}">
                    <a16:creationId xmlns:a16="http://schemas.microsoft.com/office/drawing/2014/main" id="{30A8598E-138D-4C32-A1E6-1145C145CB13}"/>
                  </a:ext>
                </a:extLst>
              </p:cNvPr>
              <p:cNvSpPr>
                <a:spLocks noRot="1" noChangeAspect="1" noMove="1" noResize="1" noEditPoints="1" noAdjustHandles="1" noChangeArrowheads="1" noChangeShapeType="1" noTextEdit="1"/>
              </p:cNvSpPr>
              <p:nvPr/>
            </p:nvSpPr>
            <p:spPr>
              <a:xfrm>
                <a:off x="839416" y="3712967"/>
                <a:ext cx="10513168" cy="2524345"/>
              </a:xfrm>
              <a:prstGeom prst="rect">
                <a:avLst/>
              </a:prstGeom>
              <a:blipFill>
                <a:blip r:embed="rId4"/>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3422C5DC-6B81-431B-A5B8-AFC7B9915675}"/>
              </a:ext>
            </a:extLst>
          </p:cNvPr>
          <p:cNvPicPr>
            <a:picLocks noChangeAspect="1"/>
          </p:cNvPicPr>
          <p:nvPr/>
        </p:nvPicPr>
        <p:blipFill>
          <a:blip r:embed="rId5"/>
          <a:stretch>
            <a:fillRect/>
          </a:stretch>
        </p:blipFill>
        <p:spPr>
          <a:xfrm>
            <a:off x="6816080" y="564477"/>
            <a:ext cx="3096344" cy="3096344"/>
          </a:xfrm>
          <a:prstGeom prst="rect">
            <a:avLst/>
          </a:prstGeom>
        </p:spPr>
      </p:pic>
    </p:spTree>
    <p:extLst>
      <p:ext uri="{BB962C8B-B14F-4D97-AF65-F5344CB8AC3E}">
        <p14:creationId xmlns:p14="http://schemas.microsoft.com/office/powerpoint/2010/main" val="1667208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p:cNvSpPr>
                <a:spLocks noGrp="1"/>
              </p:cNvSpPr>
              <p:nvPr>
                <p:ph idx="1"/>
              </p:nvPr>
            </p:nvSpPr>
            <p:spPr>
              <a:xfrm>
                <a:off x="522820" y="1198563"/>
                <a:ext cx="10829764" cy="2086421"/>
              </a:xfrm>
            </p:spPr>
            <p:txBody>
              <a:bodyPr/>
              <a:lstStyle/>
              <a:p>
                <a:r>
                  <a:rPr lang="de-DE" dirty="0">
                    <a:latin typeface="+mn-ea"/>
                  </a:rPr>
                  <a:t>Annahme:</a:t>
                </a:r>
              </a:p>
              <a:p>
                <a:pPr lvl="1"/>
                <a:r>
                  <a:rPr lang="de-DE" dirty="0">
                    <a:latin typeface="+mn-ea"/>
                  </a:rPr>
                  <a:t>Magnet Größe: </a:t>
                </a:r>
                <a14:m>
                  <m:oMath xmlns:m="http://schemas.openxmlformats.org/officeDocument/2006/math">
                    <m:sSub>
                      <m:sSubPr>
                        <m:ctrlPr>
                          <a:rPr lang="zh-CN" altLang="zh-CN" i="1">
                            <a:latin typeface="Cambria Math" panose="02040503050406030204" pitchFamily="18" charset="0"/>
                          </a:rPr>
                        </m:ctrlPr>
                      </m:sSubPr>
                      <m:e>
                        <m:r>
                          <a:rPr lang="de-DE" altLang="zh-CN" i="1">
                            <a:latin typeface="Cambria Math" panose="02040503050406030204" pitchFamily="18" charset="0"/>
                          </a:rPr>
                          <m:t>𝑅</m:t>
                        </m:r>
                      </m:e>
                      <m:sub>
                        <m:r>
                          <a:rPr lang="de-DE" altLang="zh-CN" i="1">
                            <a:latin typeface="Cambria Math" panose="02040503050406030204" pitchFamily="18" charset="0"/>
                          </a:rPr>
                          <m:t>𝑎</m:t>
                        </m:r>
                      </m:sub>
                    </m:sSub>
                    <m:r>
                      <a:rPr lang="de-DE" altLang="zh-CN" i="1">
                        <a:latin typeface="Cambria Math" panose="02040503050406030204" pitchFamily="18" charset="0"/>
                      </a:rPr>
                      <m:t>=9 </m:t>
                    </m:r>
                    <m:r>
                      <m:rPr>
                        <m:nor/>
                      </m:rPr>
                      <a:rPr lang="de-DE" altLang="zh-CN"/>
                      <m:t>mm</m:t>
                    </m:r>
                  </m:oMath>
                </a14:m>
                <a:r>
                  <a:rPr lang="de-DE" altLang="zh-CN" dirty="0"/>
                  <a:t>, </a:t>
                </a:r>
                <a14:m>
                  <m:oMath xmlns:m="http://schemas.openxmlformats.org/officeDocument/2006/math">
                    <m:r>
                      <a:rPr lang="de-DE" altLang="zh-CN" i="1">
                        <a:latin typeface="Cambria Math" panose="02040503050406030204" pitchFamily="18" charset="0"/>
                      </a:rPr>
                      <m:t>𝐿</m:t>
                    </m:r>
                    <m:r>
                      <a:rPr lang="de-DE" altLang="zh-CN" i="1">
                        <a:latin typeface="Cambria Math" panose="02040503050406030204" pitchFamily="18" charset="0"/>
                      </a:rPr>
                      <m:t>=5</m:t>
                    </m:r>
                    <m:r>
                      <m:rPr>
                        <m:nor/>
                      </m:rPr>
                      <a:rPr lang="de-DE" altLang="zh-CN"/>
                      <m:t> </m:t>
                    </m:r>
                    <m:r>
                      <m:rPr>
                        <m:nor/>
                      </m:rPr>
                      <a:rPr lang="de-DE" altLang="zh-CN"/>
                      <m:t>mm</m:t>
                    </m:r>
                  </m:oMath>
                </a14:m>
                <a:endParaRPr lang="zh-CN" altLang="zh-CN" dirty="0"/>
              </a:p>
              <a:p>
                <a:pPr lvl="1"/>
                <a:r>
                  <a:rPr lang="de-DE" dirty="0">
                    <a:latin typeface="+mn-ea"/>
                  </a:rPr>
                  <a:t>Magnetische Remanenz </a:t>
                </a:r>
                <a14:m>
                  <m:oMath xmlns:m="http://schemas.openxmlformats.org/officeDocument/2006/math">
                    <m:sSub>
                      <m:sSubPr>
                        <m:ctrlPr>
                          <a:rPr lang="zh-CN" altLang="zh-CN" i="1">
                            <a:latin typeface="Cambria Math" panose="02040503050406030204" pitchFamily="18" charset="0"/>
                          </a:rPr>
                        </m:ctrlPr>
                      </m:sSubPr>
                      <m:e>
                        <m:r>
                          <a:rPr lang="de-DE" altLang="zh-CN" i="1">
                            <a:latin typeface="Cambria Math" panose="02040503050406030204" pitchFamily="18" charset="0"/>
                          </a:rPr>
                          <m:t>𝐵</m:t>
                        </m:r>
                      </m:e>
                      <m:sub>
                        <m:r>
                          <a:rPr lang="de-DE" altLang="zh-CN" i="1">
                            <a:latin typeface="Cambria Math" panose="02040503050406030204" pitchFamily="18" charset="0"/>
                          </a:rPr>
                          <m:t>𝑟</m:t>
                        </m:r>
                      </m:sub>
                    </m:sSub>
                    <m:r>
                      <a:rPr lang="de-DE" altLang="zh-CN" i="1">
                        <a:latin typeface="Cambria Math" panose="02040503050406030204" pitchFamily="18" charset="0"/>
                      </a:rPr>
                      <m:t>=1480 </m:t>
                    </m:r>
                    <m:r>
                      <m:rPr>
                        <m:nor/>
                      </m:rPr>
                      <a:rPr lang="de-DE" altLang="zh-CN"/>
                      <m:t>mT</m:t>
                    </m:r>
                    <m:r>
                      <a:rPr lang="de-DE" altLang="zh-CN" i="1">
                        <a:latin typeface="Cambria Math" panose="02040503050406030204" pitchFamily="18" charset="0"/>
                      </a:rPr>
                      <m:t> = 1.48 </m:t>
                    </m:r>
                    <m:r>
                      <m:rPr>
                        <m:nor/>
                      </m:rPr>
                      <a:rPr lang="de-DE" altLang="zh-CN"/>
                      <m:t>T</m:t>
                    </m:r>
                  </m:oMath>
                </a14:m>
                <a:endParaRPr lang="de-DE" dirty="0">
                  <a:latin typeface="+mn-ea"/>
                </a:endParaRPr>
              </a:p>
              <a:p>
                <a:pPr lvl="2"/>
                <a:r>
                  <a:rPr lang="de-DE" sz="900" dirty="0">
                    <a:latin typeface="+mn-ea"/>
                  </a:rPr>
                  <a:t>https://www.neomagnete.de/de/scheibenmagnet-18x5mm-neodym-n52?c=7</a:t>
                </a:r>
              </a:p>
              <a:p>
                <a:pPr lvl="1"/>
                <a:r>
                  <a:rPr lang="de-DE" altLang="zh-CN" dirty="0">
                    <a:latin typeface="+mn-ea"/>
                  </a:rPr>
                  <a:t>Magnet Größe: </a:t>
                </a:r>
                <a14:m>
                  <m:oMath xmlns:m="http://schemas.openxmlformats.org/officeDocument/2006/math">
                    <m:sSub>
                      <m:sSubPr>
                        <m:ctrlPr>
                          <a:rPr lang="zh-CN" altLang="zh-CN" i="1">
                            <a:latin typeface="Cambria Math" panose="02040503050406030204" pitchFamily="18" charset="0"/>
                          </a:rPr>
                        </m:ctrlPr>
                      </m:sSubPr>
                      <m:e>
                        <m:r>
                          <a:rPr lang="de-DE" altLang="zh-CN" i="1">
                            <a:latin typeface="Cambria Math" panose="02040503050406030204" pitchFamily="18" charset="0"/>
                          </a:rPr>
                          <m:t>𝑅</m:t>
                        </m:r>
                      </m:e>
                      <m:sub>
                        <m:r>
                          <a:rPr lang="de-DE" altLang="zh-CN" i="1">
                            <a:latin typeface="Cambria Math" panose="02040503050406030204" pitchFamily="18" charset="0"/>
                          </a:rPr>
                          <m:t>𝑎</m:t>
                        </m:r>
                      </m:sub>
                    </m:sSub>
                    <m:r>
                      <a:rPr lang="de-DE" altLang="zh-CN" i="1">
                        <a:latin typeface="Cambria Math" panose="02040503050406030204" pitchFamily="18" charset="0"/>
                      </a:rPr>
                      <m:t>=</m:t>
                    </m:r>
                    <m:r>
                      <a:rPr lang="en-US" altLang="zh-CN" b="0" i="1" smtClean="0">
                        <a:latin typeface="Cambria Math" panose="02040503050406030204" pitchFamily="18" charset="0"/>
                      </a:rPr>
                      <m:t>3.75</m:t>
                    </m:r>
                    <m:r>
                      <a:rPr lang="de-DE" altLang="zh-CN" i="1">
                        <a:latin typeface="Cambria Math" panose="02040503050406030204" pitchFamily="18" charset="0"/>
                      </a:rPr>
                      <m:t> </m:t>
                    </m:r>
                    <m:r>
                      <m:rPr>
                        <m:nor/>
                      </m:rPr>
                      <a:rPr lang="de-DE" altLang="zh-CN"/>
                      <m:t>mm</m:t>
                    </m:r>
                  </m:oMath>
                </a14:m>
                <a:r>
                  <a:rPr lang="de-DE" altLang="zh-CN" dirty="0"/>
                  <a:t>, </a:t>
                </a:r>
                <a14:m>
                  <m:oMath xmlns:m="http://schemas.openxmlformats.org/officeDocument/2006/math">
                    <m:r>
                      <a:rPr lang="de-DE" altLang="zh-CN" i="1">
                        <a:latin typeface="Cambria Math" panose="02040503050406030204" pitchFamily="18" charset="0"/>
                      </a:rPr>
                      <m:t>𝐿</m:t>
                    </m:r>
                    <m:r>
                      <a:rPr lang="de-DE" altLang="zh-CN" i="1">
                        <a:latin typeface="Cambria Math" panose="02040503050406030204" pitchFamily="18" charset="0"/>
                      </a:rPr>
                      <m:t>=20</m:t>
                    </m:r>
                    <m:r>
                      <m:rPr>
                        <m:nor/>
                      </m:rPr>
                      <a:rPr lang="de-DE" altLang="zh-CN"/>
                      <m:t> </m:t>
                    </m:r>
                    <m:r>
                      <m:rPr>
                        <m:nor/>
                      </m:rPr>
                      <a:rPr lang="de-DE" altLang="zh-CN"/>
                      <m:t>mm</m:t>
                    </m:r>
                  </m:oMath>
                </a14:m>
                <a:endParaRPr lang="zh-CN" altLang="zh-CN" dirty="0"/>
              </a:p>
              <a:p>
                <a:pPr lvl="1"/>
                <a:r>
                  <a:rPr lang="de-DE" altLang="zh-CN" dirty="0">
                    <a:latin typeface="+mn-ea"/>
                  </a:rPr>
                  <a:t>Magnetische Remanenz </a:t>
                </a:r>
                <a14:m>
                  <m:oMath xmlns:m="http://schemas.openxmlformats.org/officeDocument/2006/math">
                    <m:sSub>
                      <m:sSubPr>
                        <m:ctrlPr>
                          <a:rPr lang="zh-CN" altLang="zh-CN" i="1">
                            <a:latin typeface="Cambria Math" panose="02040503050406030204" pitchFamily="18" charset="0"/>
                          </a:rPr>
                        </m:ctrlPr>
                      </m:sSubPr>
                      <m:e>
                        <m:r>
                          <a:rPr lang="de-DE" altLang="zh-CN" i="1">
                            <a:latin typeface="Cambria Math" panose="02040503050406030204" pitchFamily="18" charset="0"/>
                          </a:rPr>
                          <m:t>𝐵</m:t>
                        </m:r>
                      </m:e>
                      <m:sub>
                        <m:r>
                          <a:rPr lang="de-DE" altLang="zh-CN" i="1">
                            <a:latin typeface="Cambria Math" panose="02040503050406030204" pitchFamily="18" charset="0"/>
                          </a:rPr>
                          <m:t>𝑟</m:t>
                        </m:r>
                      </m:sub>
                    </m:sSub>
                    <m:r>
                      <a:rPr lang="de-DE" altLang="zh-CN" i="1">
                        <a:latin typeface="Cambria Math" panose="02040503050406030204" pitchFamily="18" charset="0"/>
                      </a:rPr>
                      <m:t>=1480 </m:t>
                    </m:r>
                    <m:r>
                      <m:rPr>
                        <m:nor/>
                      </m:rPr>
                      <a:rPr lang="de-DE" altLang="zh-CN"/>
                      <m:t>mT</m:t>
                    </m:r>
                    <m:r>
                      <a:rPr lang="de-DE" altLang="zh-CN" i="1">
                        <a:latin typeface="Cambria Math" panose="02040503050406030204" pitchFamily="18" charset="0"/>
                      </a:rPr>
                      <m:t> = 1.48 </m:t>
                    </m:r>
                    <m:r>
                      <m:rPr>
                        <m:nor/>
                      </m:rPr>
                      <a:rPr lang="de-DE" altLang="zh-CN"/>
                      <m:t>T</m:t>
                    </m:r>
                  </m:oMath>
                </a14:m>
                <a:endParaRPr lang="de-DE" altLang="zh-CN" dirty="0">
                  <a:latin typeface="+mn-ea"/>
                </a:endParaRPr>
              </a:p>
              <a:p>
                <a:pPr lvl="2"/>
                <a:r>
                  <a:rPr lang="de-DE" sz="900" dirty="0">
                    <a:latin typeface="+mn-ea"/>
                  </a:rPr>
                  <a:t>https://www.neomagnete.de/de/stabmagnet-7-5x20mm-neodym-n52?c=7</a:t>
                </a:r>
              </a:p>
              <a:p>
                <a:r>
                  <a:rPr lang="de-DE" dirty="0">
                    <a:latin typeface="+mn-ea"/>
                  </a:rPr>
                  <a:t>Berechneter Bereich</a:t>
                </a:r>
              </a:p>
              <a:p>
                <a:pPr lvl="1"/>
                <a14:m>
                  <m:oMath xmlns:m="http://schemas.openxmlformats.org/officeDocument/2006/math">
                    <m:r>
                      <a:rPr lang="en-US" altLang="zh-CN" b="0" i="1" smtClean="0">
                        <a:latin typeface="Cambria Math" panose="02040503050406030204" pitchFamily="18" charset="0"/>
                      </a:rPr>
                      <m:t>1</m:t>
                    </m:r>
                    <m:r>
                      <a:rPr lang="de-DE" altLang="zh-CN" i="1">
                        <a:latin typeface="Cambria Math" panose="02040503050406030204" pitchFamily="18" charset="0"/>
                      </a:rPr>
                      <m:t>5</m:t>
                    </m:r>
                    <m:r>
                      <a:rPr lang="en-US" altLang="zh-CN" b="0" i="1" smtClean="0">
                        <a:latin typeface="Cambria Math" panose="02040503050406030204" pitchFamily="18" charset="0"/>
                      </a:rPr>
                      <m:t>0</m:t>
                    </m:r>
                    <m:r>
                      <a:rPr lang="de-DE" altLang="zh-CN" i="1">
                        <a:latin typeface="Cambria Math" panose="02040503050406030204" pitchFamily="18" charset="0"/>
                      </a:rPr>
                      <m:t> </m:t>
                    </m:r>
                    <m:r>
                      <m:rPr>
                        <m:nor/>
                      </m:rPr>
                      <a:rPr lang="de-DE" altLang="zh-CN"/>
                      <m:t>mm</m:t>
                    </m:r>
                    <m:r>
                      <a:rPr lang="de-DE" altLang="zh-CN" i="1">
                        <a:latin typeface="Cambria Math" panose="02040503050406030204" pitchFamily="18" charset="0"/>
                      </a:rPr>
                      <m:t>×</m:t>
                    </m:r>
                    <m:r>
                      <a:rPr lang="en-US" altLang="zh-CN" b="0" i="1" smtClean="0">
                        <a:latin typeface="Cambria Math" panose="02040503050406030204" pitchFamily="18" charset="0"/>
                      </a:rPr>
                      <m:t>30</m:t>
                    </m:r>
                    <m:r>
                      <a:rPr lang="de-DE" altLang="zh-CN" i="1">
                        <a:latin typeface="Cambria Math" panose="02040503050406030204" pitchFamily="18" charset="0"/>
                      </a:rPr>
                      <m:t>0 </m:t>
                    </m:r>
                    <m:r>
                      <m:rPr>
                        <m:nor/>
                      </m:rPr>
                      <a:rPr lang="de-DE" altLang="zh-CN"/>
                      <m:t>mm</m:t>
                    </m:r>
                  </m:oMath>
                </a14:m>
                <a:endParaRPr lang="de-DE" dirty="0">
                  <a:latin typeface="+mn-ea"/>
                </a:endParaRPr>
              </a:p>
              <a:p>
                <a:endParaRPr lang="de-DE" dirty="0">
                  <a:latin typeface="+mn-ea"/>
                </a:endParaRPr>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xfrm>
                <a:off x="522820" y="1198563"/>
                <a:ext cx="10829764" cy="2086421"/>
              </a:xfrm>
              <a:blipFill>
                <a:blip r:embed="rId3"/>
                <a:stretch>
                  <a:fillRect l="-56" t="-3509" b="-28363"/>
                </a:stretch>
              </a:blipFill>
            </p:spPr>
            <p:txBody>
              <a:bodyPr/>
              <a:lstStyle/>
              <a:p>
                <a:r>
                  <a:rPr lang="zh-CN" altLang="en-US">
                    <a:noFill/>
                  </a:rPr>
                  <a:t> </a:t>
                </a:r>
              </a:p>
            </p:txBody>
          </p:sp>
        </mc:Fallback>
      </mc:AlternateContent>
      <p:sp>
        <p:nvSpPr>
          <p:cNvPr id="4" name="Titel 3"/>
          <p:cNvSpPr>
            <a:spLocks noGrp="1"/>
          </p:cNvSpPr>
          <p:nvPr>
            <p:ph type="title"/>
          </p:nvPr>
        </p:nvSpPr>
        <p:spPr/>
        <p:txBody>
          <a:bodyPr/>
          <a:lstStyle/>
          <a:p>
            <a:r>
              <a:rPr lang="en-US" altLang="zh-CN" dirty="0" err="1"/>
              <a:t>Modellierung</a:t>
            </a:r>
            <a:r>
              <a:rPr lang="en-US" altLang="zh-CN" dirty="0"/>
              <a:t> von </a:t>
            </a:r>
            <a:r>
              <a:rPr lang="en-US" altLang="zh-CN" dirty="0" err="1"/>
              <a:t>zylindrischen</a:t>
            </a:r>
            <a:r>
              <a:rPr lang="en-US" altLang="zh-CN" dirty="0"/>
              <a:t> </a:t>
            </a:r>
            <a:r>
              <a:rPr lang="en-US" altLang="zh-CN" dirty="0" err="1"/>
              <a:t>Magneten</a:t>
            </a:r>
            <a:endParaRPr lang="de-DE" dirty="0">
              <a:latin typeface="+mn-ea"/>
              <a:ea typeface="+mn-ea"/>
            </a:endParaRPr>
          </a:p>
        </p:txBody>
      </p:sp>
      <p:sp>
        <p:nvSpPr>
          <p:cNvPr id="5" name="Textplatzhalter 4"/>
          <p:cNvSpPr>
            <a:spLocks noGrp="1"/>
          </p:cNvSpPr>
          <p:nvPr>
            <p:ph type="body" sz="quarter" idx="11"/>
          </p:nvPr>
        </p:nvSpPr>
        <p:spPr/>
        <p:txBody>
          <a:bodyPr/>
          <a:lstStyle/>
          <a:p>
            <a:r>
              <a:rPr lang="de-DE" dirty="0">
                <a:latin typeface="+mn-ea"/>
              </a:rPr>
              <a:t>Magnetisches Tracking-System</a:t>
            </a:r>
            <a:r>
              <a:rPr lang="de-DE" altLang="zh-CN" dirty="0"/>
              <a:t> Zusatzfolien für evtl. Fragen</a:t>
            </a:r>
          </a:p>
          <a:p>
            <a:endParaRPr lang="de-DE" dirty="0">
              <a:latin typeface="+mn-ea"/>
            </a:endParaRPr>
          </a:p>
        </p:txBody>
      </p:sp>
      <p:sp>
        <p:nvSpPr>
          <p:cNvPr id="6" name="Inhaltsplatzhalter 5"/>
          <p:cNvSpPr>
            <a:spLocks noGrp="1"/>
          </p:cNvSpPr>
          <p:nvPr>
            <p:ph sz="quarter" idx="12"/>
          </p:nvPr>
        </p:nvSpPr>
        <p:spPr/>
        <p:txBody>
          <a:bodyPr/>
          <a:lstStyle/>
          <a:p>
            <a:pPr algn="just">
              <a:spcAft>
                <a:spcPts val="0"/>
              </a:spcAft>
            </a:pPr>
            <a:r>
              <a:rPr lang="de-DE" altLang="zh-CN" kern="100" dirty="0">
                <a:latin typeface="+mn-ea"/>
              </a:rPr>
              <a:t>Numerische Lösung</a:t>
            </a:r>
            <a:endParaRPr lang="zh-CN" altLang="zh-CN" kern="100" dirty="0">
              <a:latin typeface="+mn-ea"/>
            </a:endParaRPr>
          </a:p>
        </p:txBody>
      </p:sp>
      <p:pic>
        <p:nvPicPr>
          <p:cNvPr id="21" name="图片 20">
            <a:extLst>
              <a:ext uri="{FF2B5EF4-FFF2-40B4-BE49-F238E27FC236}">
                <a16:creationId xmlns:a16="http://schemas.microsoft.com/office/drawing/2014/main" id="{1A13EC2D-8252-4A8D-B53C-473F5401170C}"/>
              </a:ext>
            </a:extLst>
          </p:cNvPr>
          <p:cNvPicPr>
            <a:picLocks noChangeAspect="1"/>
          </p:cNvPicPr>
          <p:nvPr/>
        </p:nvPicPr>
        <p:blipFill>
          <a:blip r:embed="rId4"/>
          <a:stretch>
            <a:fillRect/>
          </a:stretch>
        </p:blipFill>
        <p:spPr>
          <a:xfrm>
            <a:off x="7322108" y="875363"/>
            <a:ext cx="1770122" cy="1366410"/>
          </a:xfrm>
          <a:prstGeom prst="rect">
            <a:avLst/>
          </a:prstGeom>
        </p:spPr>
      </p:pic>
      <p:sp>
        <p:nvSpPr>
          <p:cNvPr id="28" name="Fußzeilenplatzhalter 2">
            <a:extLst>
              <a:ext uri="{FF2B5EF4-FFF2-40B4-BE49-F238E27FC236}">
                <a16:creationId xmlns:a16="http://schemas.microsoft.com/office/drawing/2014/main" id="{D2655065-A770-4A7F-8733-6EC67540A8BF}"/>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pic>
        <p:nvPicPr>
          <p:cNvPr id="12" name="图片 11">
            <a:extLst>
              <a:ext uri="{FF2B5EF4-FFF2-40B4-BE49-F238E27FC236}">
                <a16:creationId xmlns:a16="http://schemas.microsoft.com/office/drawing/2014/main" id="{451DD38D-EDC2-4DD6-835D-E9FF209B630F}"/>
              </a:ext>
            </a:extLst>
          </p:cNvPr>
          <p:cNvPicPr>
            <a:picLocks noChangeAspect="1"/>
          </p:cNvPicPr>
          <p:nvPr/>
        </p:nvPicPr>
        <p:blipFill>
          <a:blip r:embed="rId5"/>
          <a:stretch>
            <a:fillRect/>
          </a:stretch>
        </p:blipFill>
        <p:spPr>
          <a:xfrm>
            <a:off x="9912424" y="1933517"/>
            <a:ext cx="1674931" cy="1366410"/>
          </a:xfrm>
          <a:prstGeom prst="rect">
            <a:avLst/>
          </a:prstGeom>
        </p:spPr>
      </p:pic>
      <p:pic>
        <p:nvPicPr>
          <p:cNvPr id="13" name="图片 12">
            <a:extLst>
              <a:ext uri="{FF2B5EF4-FFF2-40B4-BE49-F238E27FC236}">
                <a16:creationId xmlns:a16="http://schemas.microsoft.com/office/drawing/2014/main" id="{A261F603-25C9-4961-8AEE-79E7902EF19A}"/>
              </a:ext>
            </a:extLst>
          </p:cNvPr>
          <p:cNvPicPr>
            <a:picLocks noChangeAspect="1"/>
          </p:cNvPicPr>
          <p:nvPr/>
        </p:nvPicPr>
        <p:blipFill>
          <a:blip r:embed="rId6"/>
          <a:stretch>
            <a:fillRect/>
          </a:stretch>
        </p:blipFill>
        <p:spPr>
          <a:xfrm>
            <a:off x="7248128" y="3186442"/>
            <a:ext cx="3888432" cy="2700854"/>
          </a:xfrm>
          <a:prstGeom prst="rect">
            <a:avLst/>
          </a:prstGeom>
        </p:spPr>
      </p:pic>
      <p:cxnSp>
        <p:nvCxnSpPr>
          <p:cNvPr id="7" name="直接连接符 6">
            <a:extLst>
              <a:ext uri="{FF2B5EF4-FFF2-40B4-BE49-F238E27FC236}">
                <a16:creationId xmlns:a16="http://schemas.microsoft.com/office/drawing/2014/main" id="{6485CC17-4A7D-4909-AC0D-651171428151}"/>
              </a:ext>
            </a:extLst>
          </p:cNvPr>
          <p:cNvCxnSpPr/>
          <p:nvPr/>
        </p:nvCxnSpPr>
        <p:spPr>
          <a:xfrm>
            <a:off x="7558111" y="4285815"/>
            <a:ext cx="3290417" cy="330413"/>
          </a:xfrm>
          <a:prstGeom prst="line">
            <a:avLst/>
          </a:prstGeom>
        </p:spPr>
        <p:style>
          <a:lnRef idx="3">
            <a:schemeClr val="accent1"/>
          </a:lnRef>
          <a:fillRef idx="0">
            <a:schemeClr val="accent1"/>
          </a:fillRef>
          <a:effectRef idx="2">
            <a:schemeClr val="accent1"/>
          </a:effectRef>
          <a:fontRef idx="minor">
            <a:schemeClr val="tx1"/>
          </a:fontRef>
        </p:style>
      </p:cxnSp>
      <p:sp>
        <p:nvSpPr>
          <p:cNvPr id="8" name="文本框 7">
            <a:extLst>
              <a:ext uri="{FF2B5EF4-FFF2-40B4-BE49-F238E27FC236}">
                <a16:creationId xmlns:a16="http://schemas.microsoft.com/office/drawing/2014/main" id="{793FC61A-14FC-4906-884B-F5E90D121045}"/>
              </a:ext>
            </a:extLst>
          </p:cNvPr>
          <p:cNvSpPr txBox="1"/>
          <p:nvPr/>
        </p:nvSpPr>
        <p:spPr>
          <a:xfrm>
            <a:off x="7442279" y="5796946"/>
            <a:ext cx="3694281" cy="369332"/>
          </a:xfrm>
          <a:prstGeom prst="rect">
            <a:avLst/>
          </a:prstGeom>
          <a:noFill/>
        </p:spPr>
        <p:txBody>
          <a:bodyPr wrap="none" rtlCol="0">
            <a:spAutoFit/>
          </a:bodyPr>
          <a:lstStyle/>
          <a:p>
            <a:r>
              <a:rPr lang="en-US" altLang="zh-CN" dirty="0"/>
              <a:t>Workspace: max. </a:t>
            </a:r>
            <a:r>
              <a:rPr lang="de-DE" altLang="zh-CN" dirty="0"/>
              <a:t>Distanz</a:t>
            </a:r>
            <a:r>
              <a:rPr lang="en-US" altLang="zh-CN" dirty="0"/>
              <a:t> 150 mm</a:t>
            </a:r>
            <a:endParaRPr lang="zh-CN" altLang="en-US" dirty="0"/>
          </a:p>
        </p:txBody>
      </p:sp>
      <p:pic>
        <p:nvPicPr>
          <p:cNvPr id="17" name="图片 16">
            <a:extLst>
              <a:ext uri="{FF2B5EF4-FFF2-40B4-BE49-F238E27FC236}">
                <a16:creationId xmlns:a16="http://schemas.microsoft.com/office/drawing/2014/main" id="{6EA09FBE-6B08-4C37-AFAA-5AF0B0887D12}"/>
              </a:ext>
            </a:extLst>
          </p:cNvPr>
          <p:cNvPicPr>
            <a:picLocks noChangeAspect="1"/>
          </p:cNvPicPr>
          <p:nvPr/>
        </p:nvPicPr>
        <p:blipFill>
          <a:blip r:embed="rId7"/>
          <a:stretch>
            <a:fillRect/>
          </a:stretch>
        </p:blipFill>
        <p:spPr>
          <a:xfrm>
            <a:off x="3215680" y="3140968"/>
            <a:ext cx="3118065" cy="3206827"/>
          </a:xfrm>
          <a:prstGeom prst="rect">
            <a:avLst/>
          </a:prstGeom>
        </p:spPr>
      </p:pic>
    </p:spTree>
    <p:extLst>
      <p:ext uri="{BB962C8B-B14F-4D97-AF65-F5344CB8AC3E}">
        <p14:creationId xmlns:p14="http://schemas.microsoft.com/office/powerpoint/2010/main" val="4286518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22820" y="1198564"/>
            <a:ext cx="6797315" cy="443434"/>
          </a:xfrm>
        </p:spPr>
        <p:txBody>
          <a:bodyPr/>
          <a:lstStyle/>
          <a:p>
            <a:r>
              <a:rPr lang="de-DE" dirty="0">
                <a:latin typeface="+mn-ea"/>
              </a:rPr>
              <a:t>Vergleich</a:t>
            </a:r>
          </a:p>
        </p:txBody>
      </p:sp>
      <p:sp>
        <p:nvSpPr>
          <p:cNvPr id="4" name="Titel 3"/>
          <p:cNvSpPr>
            <a:spLocks noGrp="1"/>
          </p:cNvSpPr>
          <p:nvPr>
            <p:ph type="title"/>
          </p:nvPr>
        </p:nvSpPr>
        <p:spPr/>
        <p:txBody>
          <a:bodyPr/>
          <a:lstStyle/>
          <a:p>
            <a:r>
              <a:rPr lang="en-US" altLang="zh-CN" dirty="0" err="1"/>
              <a:t>Modellierung</a:t>
            </a:r>
            <a:r>
              <a:rPr lang="en-US" altLang="zh-CN" dirty="0"/>
              <a:t> von </a:t>
            </a:r>
            <a:r>
              <a:rPr lang="en-US" altLang="zh-CN" dirty="0" err="1"/>
              <a:t>zylindrischen</a:t>
            </a:r>
            <a:r>
              <a:rPr lang="en-US" altLang="zh-CN" dirty="0"/>
              <a:t> </a:t>
            </a:r>
            <a:r>
              <a:rPr lang="en-US" altLang="zh-CN" dirty="0" err="1"/>
              <a:t>Magneten</a:t>
            </a:r>
            <a:endParaRPr lang="de-DE" dirty="0">
              <a:latin typeface="+mn-ea"/>
              <a:ea typeface="+mn-ea"/>
            </a:endParaRPr>
          </a:p>
        </p:txBody>
      </p:sp>
      <p:sp>
        <p:nvSpPr>
          <p:cNvPr id="5" name="Textplatzhalter 4"/>
          <p:cNvSpPr>
            <a:spLocks noGrp="1"/>
          </p:cNvSpPr>
          <p:nvPr>
            <p:ph type="body" sz="quarter" idx="11"/>
          </p:nvPr>
        </p:nvSpPr>
        <p:spPr/>
        <p:txBody>
          <a:bodyPr/>
          <a:lstStyle/>
          <a:p>
            <a:r>
              <a:rPr lang="de-DE" dirty="0">
                <a:latin typeface="+mn-ea"/>
              </a:rPr>
              <a:t>Magnetisches Tracking-System</a:t>
            </a:r>
            <a:r>
              <a:rPr lang="de-DE" altLang="zh-CN" dirty="0"/>
              <a:t> Zusatzfolien für evtl. Fragen</a:t>
            </a:r>
          </a:p>
          <a:p>
            <a:endParaRPr lang="de-DE" dirty="0">
              <a:latin typeface="+mn-ea"/>
            </a:endParaRPr>
          </a:p>
        </p:txBody>
      </p:sp>
      <p:sp>
        <p:nvSpPr>
          <p:cNvPr id="6" name="Inhaltsplatzhalter 5"/>
          <p:cNvSpPr>
            <a:spLocks noGrp="1"/>
          </p:cNvSpPr>
          <p:nvPr>
            <p:ph sz="quarter" idx="12"/>
          </p:nvPr>
        </p:nvSpPr>
        <p:spPr/>
        <p:txBody>
          <a:bodyPr/>
          <a:lstStyle/>
          <a:p>
            <a:pPr algn="just">
              <a:spcAft>
                <a:spcPts val="0"/>
              </a:spcAft>
            </a:pPr>
            <a:r>
              <a:rPr lang="de-DE" altLang="zh-CN" kern="100" dirty="0">
                <a:latin typeface="+mn-ea"/>
              </a:rPr>
              <a:t>Numerische Lösung</a:t>
            </a:r>
            <a:endParaRPr lang="zh-CN" altLang="zh-CN" kern="100" dirty="0">
              <a:latin typeface="+mn-ea"/>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E9D5158-9ECB-45FE-AA29-EA13375A6D4A}"/>
                  </a:ext>
                </a:extLst>
              </p:cNvPr>
              <p:cNvSpPr/>
              <p:nvPr/>
            </p:nvSpPr>
            <p:spPr>
              <a:xfrm>
                <a:off x="1500302" y="2956246"/>
                <a:ext cx="1370824" cy="646331"/>
              </a:xfrm>
              <a:prstGeom prst="rect">
                <a:avLst/>
              </a:prstGeom>
            </p:spPr>
            <p:txBody>
              <a:bodyPr wrap="none">
                <a:spAutoFit/>
              </a:bodyPr>
              <a:lstStyle/>
              <a:p>
                <a:pPr algn="just">
                  <a:spcAft>
                    <a:spcPts val="0"/>
                  </a:spcAft>
                </a:pP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rPr>
                        </m:ctrlPr>
                      </m:sSubPr>
                      <m:e>
                        <m:r>
                          <a:rPr lang="de-DE" altLang="zh-CN" sz="1800" i="1" kern="100">
                            <a:effectLst/>
                            <a:latin typeface="Cambria Math" panose="02040503050406030204" pitchFamily="18" charset="0"/>
                            <a:ea typeface="等线" panose="02010600030101010101" pitchFamily="2" charset="-122"/>
                          </a:rPr>
                          <m:t>𝑅</m:t>
                        </m:r>
                      </m:e>
                      <m:sub>
                        <m:r>
                          <a:rPr lang="de-DE" altLang="zh-CN" sz="1800" i="1" kern="100">
                            <a:effectLst/>
                            <a:latin typeface="Cambria Math" panose="02040503050406030204" pitchFamily="18" charset="0"/>
                            <a:ea typeface="等线" panose="02010600030101010101" pitchFamily="2" charset="-122"/>
                          </a:rPr>
                          <m:t>𝑎</m:t>
                        </m:r>
                      </m:sub>
                    </m:sSub>
                    <m:r>
                      <a:rPr lang="de-DE" altLang="zh-CN" sz="1800" i="1" kern="100">
                        <a:effectLst/>
                        <a:latin typeface="Cambria Math" panose="02040503050406030204" pitchFamily="18" charset="0"/>
                        <a:ea typeface="等线" panose="02010600030101010101" pitchFamily="2" charset="-122"/>
                      </a:rPr>
                      <m:t>=</m:t>
                    </m:r>
                    <m:r>
                      <a:rPr lang="de-DE" altLang="zh-CN" sz="1800" b="0" i="1" kern="100" smtClean="0">
                        <a:effectLst/>
                        <a:latin typeface="Cambria Math" panose="02040503050406030204" pitchFamily="18" charset="0"/>
                        <a:ea typeface="等线" panose="02010600030101010101" pitchFamily="2" charset="-122"/>
                      </a:rPr>
                      <m:t>9</m:t>
                    </m:r>
                    <m:r>
                      <a:rPr lang="de-DE" altLang="zh-CN" sz="1800" i="1" kern="100">
                        <a:effectLst/>
                        <a:latin typeface="Cambria Math" panose="02040503050406030204" pitchFamily="18" charset="0"/>
                        <a:ea typeface="等线" panose="02010600030101010101" pitchFamily="2" charset="-122"/>
                      </a:rPr>
                      <m:t> </m:t>
                    </m:r>
                    <m:r>
                      <m:rPr>
                        <m:nor/>
                      </m:rPr>
                      <a:rPr lang="de-DE" altLang="zh-CN" sz="1800" kern="100">
                        <a:effectLst/>
                        <a:latin typeface="Times New Roman" panose="02020603050405020304" pitchFamily="18" charset="0"/>
                        <a:ea typeface="等线" panose="02010600030101010101" pitchFamily="2" charset="-122"/>
                      </a:rPr>
                      <m:t>mm</m:t>
                    </m:r>
                  </m:oMath>
                </a14:m>
                <a:r>
                  <a:rPr lang="de-DE" altLang="zh-CN" sz="1800" kern="100" dirty="0">
                    <a:effectLst/>
                    <a:latin typeface="Times New Roman" panose="02020603050405020304" pitchFamily="18" charset="0"/>
                    <a:ea typeface="等线" panose="02010600030101010101" pitchFamily="2" charset="-122"/>
                  </a:rPr>
                  <a:t> </a:t>
                </a:r>
              </a:p>
              <a:p>
                <a:pPr algn="just">
                  <a:spcAft>
                    <a:spcPts val="0"/>
                  </a:spcAft>
                </a:pPr>
                <a:r>
                  <a:rPr lang="de-DE" altLang="zh-CN" sz="1800" kern="100" dirty="0">
                    <a:effectLst/>
                    <a:ea typeface="等线" panose="02010600030101010101" pitchFamily="2" charset="-122"/>
                  </a:rPr>
                  <a:t>  </a:t>
                </a:r>
                <a14:m>
                  <m:oMath xmlns:m="http://schemas.openxmlformats.org/officeDocument/2006/math">
                    <m:r>
                      <a:rPr lang="de-DE" altLang="zh-CN" sz="1800" i="1" kern="100">
                        <a:effectLst/>
                        <a:latin typeface="Cambria Math" panose="02040503050406030204" pitchFamily="18" charset="0"/>
                        <a:ea typeface="等线" panose="02010600030101010101" pitchFamily="2" charset="-122"/>
                      </a:rPr>
                      <m:t>𝐿</m:t>
                    </m:r>
                    <m:r>
                      <a:rPr lang="de-DE" altLang="zh-CN" sz="1800" i="1" kern="100">
                        <a:effectLst/>
                        <a:latin typeface="Cambria Math" panose="02040503050406030204" pitchFamily="18" charset="0"/>
                        <a:ea typeface="等线" panose="02010600030101010101" pitchFamily="2" charset="-122"/>
                      </a:rPr>
                      <m:t>=5</m:t>
                    </m:r>
                    <m:r>
                      <m:rPr>
                        <m:nor/>
                      </m:rPr>
                      <a:rPr lang="de-DE" altLang="zh-CN" sz="1800" kern="100">
                        <a:effectLst/>
                        <a:latin typeface="Times New Roman" panose="02020603050405020304" pitchFamily="18" charset="0"/>
                        <a:ea typeface="等线" panose="02010600030101010101" pitchFamily="2" charset="-122"/>
                      </a:rPr>
                      <m:t> </m:t>
                    </m:r>
                    <m:r>
                      <m:rPr>
                        <m:nor/>
                      </m:rPr>
                      <a:rPr lang="de-DE" altLang="zh-CN" sz="1800" kern="100">
                        <a:effectLst/>
                        <a:latin typeface="Times New Roman" panose="02020603050405020304" pitchFamily="18" charset="0"/>
                        <a:ea typeface="等线" panose="02010600030101010101" pitchFamily="2" charset="-122"/>
                      </a:rPr>
                      <m:t>mm</m:t>
                    </m:r>
                  </m:oMath>
                </a14:m>
                <a:r>
                  <a:rPr lang="de-DE" altLang="zh-CN" sz="1800" kern="100" dirty="0">
                    <a:effectLst/>
                    <a:latin typeface="Times New Roman" panose="02020603050405020304" pitchFamily="18" charset="0"/>
                    <a:ea typeface="等线" panose="02010600030101010101" pitchFamily="2" charset="-122"/>
                  </a:rPr>
                  <a:t> </a:t>
                </a:r>
                <a:endParaRPr lang="zh-CN" altLang="zh-CN" sz="1800" kern="100" dirty="0">
                  <a:effectLst/>
                  <a:latin typeface="Times New Roman" panose="02020603050405020304" pitchFamily="18" charset="0"/>
                  <a:ea typeface="等线" panose="02010600030101010101" pitchFamily="2" charset="-122"/>
                </a:endParaRPr>
              </a:p>
            </p:txBody>
          </p:sp>
        </mc:Choice>
        <mc:Fallback xmlns="">
          <p:sp>
            <p:nvSpPr>
              <p:cNvPr id="9" name="矩形 8">
                <a:extLst>
                  <a:ext uri="{FF2B5EF4-FFF2-40B4-BE49-F238E27FC236}">
                    <a16:creationId xmlns:a16="http://schemas.microsoft.com/office/drawing/2014/main" id="{0E9D5158-9ECB-45FE-AA29-EA13375A6D4A}"/>
                  </a:ext>
                </a:extLst>
              </p:cNvPr>
              <p:cNvSpPr>
                <a:spLocks noRot="1" noChangeAspect="1" noMove="1" noResize="1" noEditPoints="1" noAdjustHandles="1" noChangeArrowheads="1" noChangeShapeType="1" noTextEdit="1"/>
              </p:cNvSpPr>
              <p:nvPr/>
            </p:nvSpPr>
            <p:spPr>
              <a:xfrm>
                <a:off x="1500302" y="2956246"/>
                <a:ext cx="1370824" cy="6463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6B0E7402-FF9D-4885-9CFF-D45063DAA937}"/>
                  </a:ext>
                </a:extLst>
              </p:cNvPr>
              <p:cNvSpPr/>
              <p:nvPr/>
            </p:nvSpPr>
            <p:spPr>
              <a:xfrm>
                <a:off x="1487488" y="5374718"/>
                <a:ext cx="1649875" cy="646331"/>
              </a:xfrm>
              <a:prstGeom prst="rect">
                <a:avLst/>
              </a:prstGeom>
            </p:spPr>
            <p:txBody>
              <a:bodyPr wrap="none">
                <a:spAutoFit/>
              </a:bodyPr>
              <a:lstStyle/>
              <a:p>
                <a:pPr algn="just">
                  <a:spcAft>
                    <a:spcPts val="0"/>
                  </a:spcAft>
                </a:pP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rPr>
                        </m:ctrlPr>
                      </m:sSubPr>
                      <m:e>
                        <m:r>
                          <a:rPr lang="de-DE" altLang="zh-CN" sz="1800" i="1" kern="100">
                            <a:effectLst/>
                            <a:latin typeface="Cambria Math" panose="02040503050406030204" pitchFamily="18" charset="0"/>
                            <a:ea typeface="等线" panose="02010600030101010101" pitchFamily="2" charset="-122"/>
                          </a:rPr>
                          <m:t>𝑅</m:t>
                        </m:r>
                      </m:e>
                      <m:sub>
                        <m:r>
                          <a:rPr lang="de-DE" altLang="zh-CN" sz="1800" i="1" kern="100">
                            <a:effectLst/>
                            <a:latin typeface="Cambria Math" panose="02040503050406030204" pitchFamily="18" charset="0"/>
                            <a:ea typeface="等线" panose="02010600030101010101" pitchFamily="2" charset="-122"/>
                          </a:rPr>
                          <m:t>𝑎</m:t>
                        </m:r>
                      </m:sub>
                    </m:sSub>
                    <m:r>
                      <a:rPr lang="de-DE" altLang="zh-CN" sz="1800" i="1" kern="100">
                        <a:effectLst/>
                        <a:latin typeface="Cambria Math" panose="02040503050406030204" pitchFamily="18" charset="0"/>
                        <a:ea typeface="等线" panose="02010600030101010101" pitchFamily="2" charset="-122"/>
                      </a:rPr>
                      <m:t>=</m:t>
                    </m:r>
                    <m:r>
                      <a:rPr lang="de-DE" altLang="zh-CN" sz="1800" i="1" kern="100" smtClean="0">
                        <a:effectLst/>
                        <a:latin typeface="Cambria Math" panose="02040503050406030204" pitchFamily="18" charset="0"/>
                        <a:ea typeface="等线" panose="02010600030101010101" pitchFamily="2" charset="-122"/>
                      </a:rPr>
                      <m:t>3.75</m:t>
                    </m:r>
                    <m:r>
                      <a:rPr lang="de-DE" altLang="zh-CN" sz="1800" i="1" kern="100">
                        <a:effectLst/>
                        <a:latin typeface="Cambria Math" panose="02040503050406030204" pitchFamily="18" charset="0"/>
                        <a:ea typeface="等线" panose="02010600030101010101" pitchFamily="2" charset="-122"/>
                      </a:rPr>
                      <m:t> </m:t>
                    </m:r>
                    <m:r>
                      <m:rPr>
                        <m:nor/>
                      </m:rPr>
                      <a:rPr lang="de-DE" altLang="zh-CN" sz="1800" kern="100">
                        <a:effectLst/>
                        <a:latin typeface="Times New Roman" panose="02020603050405020304" pitchFamily="18" charset="0"/>
                        <a:ea typeface="等线" panose="02010600030101010101" pitchFamily="2" charset="-122"/>
                      </a:rPr>
                      <m:t>mm</m:t>
                    </m:r>
                  </m:oMath>
                </a14:m>
                <a:r>
                  <a:rPr lang="de-DE" altLang="zh-CN" sz="1800" kern="100" dirty="0">
                    <a:effectLst/>
                    <a:latin typeface="Times New Roman" panose="02020603050405020304" pitchFamily="18" charset="0"/>
                    <a:ea typeface="等线" panose="02010600030101010101" pitchFamily="2" charset="-122"/>
                  </a:rPr>
                  <a:t> </a:t>
                </a:r>
              </a:p>
              <a:p>
                <a:pPr algn="just">
                  <a:spcAft>
                    <a:spcPts val="0"/>
                  </a:spcAft>
                </a:pPr>
                <a:r>
                  <a:rPr lang="de-DE" altLang="zh-CN" sz="1800" kern="100" dirty="0">
                    <a:effectLst/>
                    <a:ea typeface="等线" panose="02010600030101010101" pitchFamily="2" charset="-122"/>
                  </a:rPr>
                  <a:t>  </a:t>
                </a:r>
                <a14:m>
                  <m:oMath xmlns:m="http://schemas.openxmlformats.org/officeDocument/2006/math">
                    <m:r>
                      <a:rPr lang="de-DE" altLang="zh-CN" sz="1800" i="1" kern="100">
                        <a:effectLst/>
                        <a:latin typeface="Cambria Math" panose="02040503050406030204" pitchFamily="18" charset="0"/>
                        <a:ea typeface="等线" panose="02010600030101010101" pitchFamily="2" charset="-122"/>
                      </a:rPr>
                      <m:t>𝐿</m:t>
                    </m:r>
                    <m:r>
                      <a:rPr lang="de-DE" altLang="zh-CN" sz="1800" i="1" kern="100">
                        <a:effectLst/>
                        <a:latin typeface="Cambria Math" panose="02040503050406030204" pitchFamily="18" charset="0"/>
                        <a:ea typeface="等线" panose="02010600030101010101" pitchFamily="2" charset="-122"/>
                      </a:rPr>
                      <m:t>=20</m:t>
                    </m:r>
                    <m:r>
                      <m:rPr>
                        <m:nor/>
                      </m:rPr>
                      <a:rPr lang="de-DE" altLang="zh-CN" sz="1800" kern="100">
                        <a:effectLst/>
                        <a:latin typeface="Times New Roman" panose="02020603050405020304" pitchFamily="18" charset="0"/>
                        <a:ea typeface="等线" panose="02010600030101010101" pitchFamily="2" charset="-122"/>
                      </a:rPr>
                      <m:t> </m:t>
                    </m:r>
                    <m:r>
                      <m:rPr>
                        <m:nor/>
                      </m:rPr>
                      <a:rPr lang="de-DE" altLang="zh-CN" sz="1800" kern="100">
                        <a:effectLst/>
                        <a:latin typeface="Times New Roman" panose="02020603050405020304" pitchFamily="18" charset="0"/>
                        <a:ea typeface="等线" panose="02010600030101010101" pitchFamily="2" charset="-122"/>
                      </a:rPr>
                      <m:t>mm</m:t>
                    </m:r>
                  </m:oMath>
                </a14:m>
                <a:r>
                  <a:rPr lang="de-DE" altLang="zh-CN" sz="1800" kern="100" dirty="0">
                    <a:effectLst/>
                    <a:latin typeface="Times New Roman" panose="02020603050405020304" pitchFamily="18" charset="0"/>
                    <a:ea typeface="等线" panose="02010600030101010101" pitchFamily="2" charset="-122"/>
                  </a:rPr>
                  <a:t> </a:t>
                </a:r>
                <a:endParaRPr lang="zh-CN" altLang="zh-CN" sz="1800" kern="100" dirty="0">
                  <a:effectLst/>
                  <a:latin typeface="Times New Roman" panose="02020603050405020304" pitchFamily="18" charset="0"/>
                  <a:ea typeface="等线" panose="02010600030101010101" pitchFamily="2" charset="-122"/>
                </a:endParaRPr>
              </a:p>
            </p:txBody>
          </p:sp>
        </mc:Choice>
        <mc:Fallback xmlns="">
          <p:sp>
            <p:nvSpPr>
              <p:cNvPr id="16" name="矩形 15">
                <a:extLst>
                  <a:ext uri="{FF2B5EF4-FFF2-40B4-BE49-F238E27FC236}">
                    <a16:creationId xmlns:a16="http://schemas.microsoft.com/office/drawing/2014/main" id="{6B0E7402-FF9D-4885-9CFF-D45063DAA937}"/>
                  </a:ext>
                </a:extLst>
              </p:cNvPr>
              <p:cNvSpPr>
                <a:spLocks noRot="1" noChangeAspect="1" noMove="1" noResize="1" noEditPoints="1" noAdjustHandles="1" noChangeArrowheads="1" noChangeShapeType="1" noTextEdit="1"/>
              </p:cNvSpPr>
              <p:nvPr/>
            </p:nvSpPr>
            <p:spPr>
              <a:xfrm>
                <a:off x="1487488" y="5374718"/>
                <a:ext cx="1649875" cy="646331"/>
              </a:xfrm>
              <a:prstGeom prst="rect">
                <a:avLst/>
              </a:prstGeom>
              <a:blipFill>
                <a:blip r:embed="rId4"/>
                <a:stretch>
                  <a:fillRect/>
                </a:stretch>
              </a:blipFill>
            </p:spPr>
            <p:txBody>
              <a:bodyPr/>
              <a:lstStyle/>
              <a:p>
                <a:r>
                  <a:rPr lang="zh-CN" altLang="en-US">
                    <a:noFill/>
                  </a:rPr>
                  <a:t> </a:t>
                </a:r>
              </a:p>
            </p:txBody>
          </p:sp>
        </mc:Fallback>
      </mc:AlternateContent>
      <p:pic>
        <p:nvPicPr>
          <p:cNvPr id="31" name="图片 30">
            <a:extLst>
              <a:ext uri="{FF2B5EF4-FFF2-40B4-BE49-F238E27FC236}">
                <a16:creationId xmlns:a16="http://schemas.microsoft.com/office/drawing/2014/main" id="{22C61EE7-B857-43FA-83CC-C676643EC5A0}"/>
              </a:ext>
            </a:extLst>
          </p:cNvPr>
          <p:cNvPicPr>
            <a:picLocks noChangeAspect="1"/>
          </p:cNvPicPr>
          <p:nvPr/>
        </p:nvPicPr>
        <p:blipFill>
          <a:blip r:embed="rId5"/>
          <a:stretch>
            <a:fillRect/>
          </a:stretch>
        </p:blipFill>
        <p:spPr>
          <a:xfrm>
            <a:off x="1606750" y="1844824"/>
            <a:ext cx="1399091" cy="1080000"/>
          </a:xfrm>
          <a:prstGeom prst="rect">
            <a:avLst/>
          </a:prstGeom>
        </p:spPr>
      </p:pic>
      <p:pic>
        <p:nvPicPr>
          <p:cNvPr id="33" name="图片 32">
            <a:extLst>
              <a:ext uri="{FF2B5EF4-FFF2-40B4-BE49-F238E27FC236}">
                <a16:creationId xmlns:a16="http://schemas.microsoft.com/office/drawing/2014/main" id="{992A9B94-820B-4B62-A202-6663366FB10E}"/>
              </a:ext>
            </a:extLst>
          </p:cNvPr>
          <p:cNvPicPr>
            <a:picLocks noChangeAspect="1"/>
          </p:cNvPicPr>
          <p:nvPr/>
        </p:nvPicPr>
        <p:blipFill>
          <a:blip r:embed="rId6"/>
          <a:stretch>
            <a:fillRect/>
          </a:stretch>
        </p:blipFill>
        <p:spPr>
          <a:xfrm>
            <a:off x="1644370" y="4246260"/>
            <a:ext cx="1323853" cy="1080000"/>
          </a:xfrm>
          <a:prstGeom prst="rect">
            <a:avLst/>
          </a:prstGeom>
        </p:spPr>
      </p:pic>
      <p:pic>
        <p:nvPicPr>
          <p:cNvPr id="35" name="图片 34">
            <a:extLst>
              <a:ext uri="{FF2B5EF4-FFF2-40B4-BE49-F238E27FC236}">
                <a16:creationId xmlns:a16="http://schemas.microsoft.com/office/drawing/2014/main" id="{39512218-822A-4834-A8CA-625AFC09C0ED}"/>
              </a:ext>
            </a:extLst>
          </p:cNvPr>
          <p:cNvPicPr>
            <a:picLocks noChangeAspect="1"/>
          </p:cNvPicPr>
          <p:nvPr/>
        </p:nvPicPr>
        <p:blipFill>
          <a:blip r:embed="rId7"/>
          <a:stretch>
            <a:fillRect/>
          </a:stretch>
        </p:blipFill>
        <p:spPr>
          <a:xfrm>
            <a:off x="9376316" y="1125538"/>
            <a:ext cx="2520000" cy="2502298"/>
          </a:xfrm>
          <a:prstGeom prst="rect">
            <a:avLst/>
          </a:prstGeom>
        </p:spPr>
      </p:pic>
      <p:pic>
        <p:nvPicPr>
          <p:cNvPr id="37" name="图片 36">
            <a:extLst>
              <a:ext uri="{FF2B5EF4-FFF2-40B4-BE49-F238E27FC236}">
                <a16:creationId xmlns:a16="http://schemas.microsoft.com/office/drawing/2014/main" id="{8644A714-3811-42D3-AC23-CE89E26971C7}"/>
              </a:ext>
            </a:extLst>
          </p:cNvPr>
          <p:cNvPicPr>
            <a:picLocks noChangeAspect="1"/>
          </p:cNvPicPr>
          <p:nvPr/>
        </p:nvPicPr>
        <p:blipFill>
          <a:blip r:embed="rId8"/>
          <a:stretch>
            <a:fillRect/>
          </a:stretch>
        </p:blipFill>
        <p:spPr>
          <a:xfrm>
            <a:off x="3400991" y="1164703"/>
            <a:ext cx="2520000" cy="2423969"/>
          </a:xfrm>
          <a:prstGeom prst="rect">
            <a:avLst/>
          </a:prstGeom>
        </p:spPr>
      </p:pic>
      <p:pic>
        <p:nvPicPr>
          <p:cNvPr id="39" name="图片 38">
            <a:extLst>
              <a:ext uri="{FF2B5EF4-FFF2-40B4-BE49-F238E27FC236}">
                <a16:creationId xmlns:a16="http://schemas.microsoft.com/office/drawing/2014/main" id="{AACE5261-BBAA-40BB-AE93-560DD407FE47}"/>
              </a:ext>
            </a:extLst>
          </p:cNvPr>
          <p:cNvPicPr>
            <a:picLocks noChangeAspect="1"/>
          </p:cNvPicPr>
          <p:nvPr/>
        </p:nvPicPr>
        <p:blipFill>
          <a:blip r:embed="rId9"/>
          <a:stretch>
            <a:fillRect/>
          </a:stretch>
        </p:blipFill>
        <p:spPr>
          <a:xfrm>
            <a:off x="3400991" y="3787699"/>
            <a:ext cx="2520000" cy="2351815"/>
          </a:xfrm>
          <a:prstGeom prst="rect">
            <a:avLst/>
          </a:prstGeom>
        </p:spPr>
      </p:pic>
      <p:pic>
        <p:nvPicPr>
          <p:cNvPr id="41" name="图片 40">
            <a:extLst>
              <a:ext uri="{FF2B5EF4-FFF2-40B4-BE49-F238E27FC236}">
                <a16:creationId xmlns:a16="http://schemas.microsoft.com/office/drawing/2014/main" id="{5A06CD77-6325-4BCB-8511-E7229E6FA171}"/>
              </a:ext>
            </a:extLst>
          </p:cNvPr>
          <p:cNvPicPr>
            <a:picLocks noChangeAspect="1"/>
          </p:cNvPicPr>
          <p:nvPr/>
        </p:nvPicPr>
        <p:blipFill>
          <a:blip r:embed="rId10"/>
          <a:stretch>
            <a:fillRect/>
          </a:stretch>
        </p:blipFill>
        <p:spPr>
          <a:xfrm>
            <a:off x="6388653" y="1188681"/>
            <a:ext cx="2520000" cy="2376012"/>
          </a:xfrm>
          <a:prstGeom prst="rect">
            <a:avLst/>
          </a:prstGeom>
        </p:spPr>
      </p:pic>
      <p:pic>
        <p:nvPicPr>
          <p:cNvPr id="43" name="图片 42">
            <a:extLst>
              <a:ext uri="{FF2B5EF4-FFF2-40B4-BE49-F238E27FC236}">
                <a16:creationId xmlns:a16="http://schemas.microsoft.com/office/drawing/2014/main" id="{5C6583EC-E68B-47F3-87EC-B6E1F24FD311}"/>
              </a:ext>
            </a:extLst>
          </p:cNvPr>
          <p:cNvPicPr>
            <a:picLocks noChangeAspect="1"/>
          </p:cNvPicPr>
          <p:nvPr/>
        </p:nvPicPr>
        <p:blipFill>
          <a:blip r:embed="rId11"/>
          <a:stretch>
            <a:fillRect/>
          </a:stretch>
        </p:blipFill>
        <p:spPr>
          <a:xfrm>
            <a:off x="6384032" y="3798635"/>
            <a:ext cx="2520000" cy="2296763"/>
          </a:xfrm>
          <a:prstGeom prst="rect">
            <a:avLst/>
          </a:prstGeom>
        </p:spPr>
      </p:pic>
      <p:pic>
        <p:nvPicPr>
          <p:cNvPr id="45" name="图片 44">
            <a:extLst>
              <a:ext uri="{FF2B5EF4-FFF2-40B4-BE49-F238E27FC236}">
                <a16:creationId xmlns:a16="http://schemas.microsoft.com/office/drawing/2014/main" id="{741348B8-490B-47A6-8061-823A8C837211}"/>
              </a:ext>
            </a:extLst>
          </p:cNvPr>
          <p:cNvPicPr>
            <a:picLocks noChangeAspect="1"/>
          </p:cNvPicPr>
          <p:nvPr/>
        </p:nvPicPr>
        <p:blipFill>
          <a:blip r:embed="rId12"/>
          <a:stretch>
            <a:fillRect/>
          </a:stretch>
        </p:blipFill>
        <p:spPr>
          <a:xfrm>
            <a:off x="9376316" y="3754519"/>
            <a:ext cx="2520000" cy="2418174"/>
          </a:xfrm>
          <a:prstGeom prst="rect">
            <a:avLst/>
          </a:prstGeom>
        </p:spPr>
      </p:pic>
      <p:sp>
        <p:nvSpPr>
          <p:cNvPr id="46" name="Fußzeilenplatzhalter 2">
            <a:extLst>
              <a:ext uri="{FF2B5EF4-FFF2-40B4-BE49-F238E27FC236}">
                <a16:creationId xmlns:a16="http://schemas.microsoft.com/office/drawing/2014/main" id="{266046A7-44E7-4DF3-AC51-BFA6EFAFFD90}"/>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1904522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p:cNvSpPr>
                <a:spLocks noGrp="1"/>
              </p:cNvSpPr>
              <p:nvPr>
                <p:ph idx="1"/>
              </p:nvPr>
            </p:nvSpPr>
            <p:spPr>
              <a:xfrm>
                <a:off x="522821" y="1198563"/>
                <a:ext cx="6437276" cy="5110757"/>
              </a:xfrm>
            </p:spPr>
            <p:txBody>
              <a:bodyPr/>
              <a:lstStyle/>
              <a:p>
                <a:r>
                  <a:rPr lang="de-DE" altLang="zh-CN" dirty="0"/>
                  <a:t>MFD für einen beliebigen Punkt </a:t>
                </a:r>
                <a14:m>
                  <m:oMath xmlns:m="http://schemas.openxmlformats.org/officeDocument/2006/math">
                    <m:r>
                      <a:rPr lang="de-DE" altLang="zh-CN" i="1">
                        <a:latin typeface="Cambria Math" panose="02040503050406030204" pitchFamily="18" charset="0"/>
                      </a:rPr>
                      <m:t>𝐾</m:t>
                    </m:r>
                    <m:r>
                      <a:rPr lang="de-DE" altLang="zh-CN">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m>
                              <m:mPr>
                                <m:mcs>
                                  <m:mc>
                                    <m:mcPr>
                                      <m:count m:val="3"/>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de-DE" altLang="zh-CN" i="1">
                                          <a:latin typeface="Cambria Math" panose="02040503050406030204" pitchFamily="18" charset="0"/>
                                        </a:rPr>
                                        <m:t>𝑘</m:t>
                                      </m:r>
                                    </m:e>
                                    <m:sub>
                                      <m:r>
                                        <a:rPr lang="de-DE" altLang="zh-CN">
                                          <a:latin typeface="Cambria Math" panose="02040503050406030204" pitchFamily="18" charset="0"/>
                                        </a:rPr>
                                        <m:t>1</m:t>
                                      </m:r>
                                    </m:sub>
                                  </m:sSub>
                                </m:e>
                                <m:e>
                                  <m:sSub>
                                    <m:sSubPr>
                                      <m:ctrlPr>
                                        <a:rPr lang="zh-CN" altLang="zh-CN" i="1">
                                          <a:latin typeface="Cambria Math" panose="02040503050406030204" pitchFamily="18" charset="0"/>
                                        </a:rPr>
                                      </m:ctrlPr>
                                    </m:sSubPr>
                                    <m:e>
                                      <m:r>
                                        <a:rPr lang="de-DE" altLang="zh-CN" i="1">
                                          <a:latin typeface="Cambria Math" panose="02040503050406030204" pitchFamily="18" charset="0"/>
                                        </a:rPr>
                                        <m:t>𝑘</m:t>
                                      </m:r>
                                    </m:e>
                                    <m:sub>
                                      <m:r>
                                        <a:rPr lang="de-DE" altLang="zh-CN">
                                          <a:latin typeface="Cambria Math" panose="02040503050406030204" pitchFamily="18" charset="0"/>
                                        </a:rPr>
                                        <m:t>2</m:t>
                                      </m:r>
                                    </m:sub>
                                  </m:sSub>
                                </m:e>
                                <m:e>
                                  <m:sSub>
                                    <m:sSubPr>
                                      <m:ctrlPr>
                                        <a:rPr lang="zh-CN" altLang="zh-CN" i="1">
                                          <a:latin typeface="Cambria Math" panose="02040503050406030204" pitchFamily="18" charset="0"/>
                                        </a:rPr>
                                      </m:ctrlPr>
                                    </m:sSubPr>
                                    <m:e>
                                      <m:r>
                                        <a:rPr lang="de-DE" altLang="zh-CN" i="1">
                                          <a:latin typeface="Cambria Math" panose="02040503050406030204" pitchFamily="18" charset="0"/>
                                        </a:rPr>
                                        <m:t>𝑘</m:t>
                                      </m:r>
                                    </m:e>
                                    <m:sub>
                                      <m:r>
                                        <a:rPr lang="de-DE" altLang="zh-CN">
                                          <a:latin typeface="Cambria Math" panose="02040503050406030204" pitchFamily="18" charset="0"/>
                                        </a:rPr>
                                        <m:t>3</m:t>
                                      </m:r>
                                    </m:sub>
                                  </m:sSub>
                                </m:e>
                              </m:mr>
                            </m:m>
                          </m:e>
                        </m:d>
                      </m:e>
                      <m:sub>
                        <m:acc>
                          <m:accPr>
                            <m:chr m:val="⃗"/>
                            <m:ctrlPr>
                              <a:rPr lang="zh-CN" altLang="zh-CN" i="1">
                                <a:latin typeface="Cambria Math" panose="02040503050406030204" pitchFamily="18" charset="0"/>
                              </a:rPr>
                            </m:ctrlPr>
                          </m:accPr>
                          <m:e>
                            <m:r>
                              <a:rPr lang="de-DE" altLang="zh-CN" i="1">
                                <a:latin typeface="Cambria Math" panose="02040503050406030204" pitchFamily="18" charset="0"/>
                              </a:rPr>
                              <m:t>𝑖</m:t>
                            </m:r>
                          </m:e>
                        </m:acc>
                      </m:sub>
                    </m:sSub>
                  </m:oMath>
                </a14:m>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pPr marL="476250" lvl="1" indent="0">
                  <a:spcBef>
                    <a:spcPts val="0"/>
                  </a:spcBef>
                  <a:buNone/>
                </a:pPr>
                <a:endParaRPr lang="de-DE" dirty="0">
                  <a:latin typeface="+mn-ea"/>
                </a:endParaRPr>
              </a:p>
              <a:p>
                <a:pPr marL="476250" lvl="1" indent="0">
                  <a:spcBef>
                    <a:spcPts val="0"/>
                  </a:spcBef>
                  <a:buNone/>
                </a:pPr>
                <a:endParaRPr lang="de-DE" dirty="0">
                  <a:latin typeface="+mn-ea"/>
                </a:endParaRPr>
              </a:p>
              <a:p>
                <a:pPr lvl="1">
                  <a:spcBef>
                    <a:spcPts val="0"/>
                  </a:spcBef>
                </a:pPr>
                <a:endParaRPr lang="de-DE" dirty="0">
                  <a:latin typeface="+mn-ea"/>
                </a:endParaRPr>
              </a:p>
              <a:p>
                <a:pPr lvl="1">
                  <a:spcBef>
                    <a:spcPts val="0"/>
                  </a:spcBef>
                </a:pPr>
                <a:endParaRPr lang="de-DE" dirty="0">
                  <a:latin typeface="+mn-ea"/>
                </a:endParaRPr>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xfrm>
                <a:off x="522821" y="1198563"/>
                <a:ext cx="6437276" cy="5110757"/>
              </a:xfrm>
              <a:blipFill>
                <a:blip r:embed="rId3"/>
                <a:stretch>
                  <a:fillRect l="-95" t="-1432"/>
                </a:stretch>
              </a:blipFill>
            </p:spPr>
            <p:txBody>
              <a:bodyPr/>
              <a:lstStyle/>
              <a:p>
                <a:r>
                  <a:rPr lang="zh-CN" altLang="en-US">
                    <a:noFill/>
                  </a:rPr>
                  <a:t> </a:t>
                </a:r>
              </a:p>
            </p:txBody>
          </p:sp>
        </mc:Fallback>
      </mc:AlternateContent>
      <p:sp>
        <p:nvSpPr>
          <p:cNvPr id="4" name="Titel 3"/>
          <p:cNvSpPr>
            <a:spLocks noGrp="1"/>
          </p:cNvSpPr>
          <p:nvPr>
            <p:ph type="title"/>
          </p:nvPr>
        </p:nvSpPr>
        <p:spPr/>
        <p:txBody>
          <a:bodyPr/>
          <a:lstStyle/>
          <a:p>
            <a:r>
              <a:rPr lang="en-US" altLang="zh-CN" dirty="0" err="1"/>
              <a:t>Modellierung</a:t>
            </a:r>
            <a:r>
              <a:rPr lang="en-US" altLang="zh-CN" dirty="0"/>
              <a:t> von </a:t>
            </a:r>
            <a:r>
              <a:rPr lang="en-US" altLang="zh-CN" dirty="0" err="1"/>
              <a:t>zylindrischen</a:t>
            </a:r>
            <a:r>
              <a:rPr lang="en-US" altLang="zh-CN" dirty="0"/>
              <a:t> </a:t>
            </a:r>
            <a:r>
              <a:rPr lang="en-US" altLang="zh-CN" dirty="0" err="1"/>
              <a:t>Magneten</a:t>
            </a:r>
            <a:endParaRPr lang="de-DE" dirty="0">
              <a:latin typeface="+mn-ea"/>
              <a:ea typeface="+mn-ea"/>
            </a:endParaRPr>
          </a:p>
        </p:txBody>
      </p:sp>
      <p:sp>
        <p:nvSpPr>
          <p:cNvPr id="5" name="Textplatzhalter 4"/>
          <p:cNvSpPr>
            <a:spLocks noGrp="1"/>
          </p:cNvSpPr>
          <p:nvPr>
            <p:ph type="body" sz="quarter" idx="11"/>
          </p:nvPr>
        </p:nvSpPr>
        <p:spPr/>
        <p:txBody>
          <a:bodyPr/>
          <a:lstStyle/>
          <a:p>
            <a:r>
              <a:rPr lang="de-DE" dirty="0">
                <a:latin typeface="+mn-ea"/>
              </a:rPr>
              <a:t>Magnetisches Tracking-System</a:t>
            </a:r>
          </a:p>
        </p:txBody>
      </p:sp>
      <p:sp>
        <p:nvSpPr>
          <p:cNvPr id="6" name="Inhaltsplatzhalter 5"/>
          <p:cNvSpPr>
            <a:spLocks noGrp="1"/>
          </p:cNvSpPr>
          <p:nvPr>
            <p:ph sz="quarter" idx="12"/>
          </p:nvPr>
        </p:nvSpPr>
        <p:spPr/>
        <p:txBody>
          <a:bodyPr/>
          <a:lstStyle/>
          <a:p>
            <a:r>
              <a:rPr lang="de-DE" altLang="zh-CN" kern="100" dirty="0">
                <a:latin typeface="+mn-ea"/>
              </a:rPr>
              <a:t>Koordinaten-Umrechnung</a:t>
            </a:r>
          </a:p>
        </p:txBody>
      </p:sp>
      <p:pic>
        <p:nvPicPr>
          <p:cNvPr id="15" name="图片 14">
            <a:extLst>
              <a:ext uri="{FF2B5EF4-FFF2-40B4-BE49-F238E27FC236}">
                <a16:creationId xmlns:a16="http://schemas.microsoft.com/office/drawing/2014/main" id="{0E26E556-5807-432C-BA3F-E652E5C19200}"/>
              </a:ext>
            </a:extLst>
          </p:cNvPr>
          <p:cNvPicPr>
            <a:picLocks noChangeAspect="1"/>
          </p:cNvPicPr>
          <p:nvPr/>
        </p:nvPicPr>
        <p:blipFill>
          <a:blip r:embed="rId4"/>
          <a:stretch>
            <a:fillRect/>
          </a:stretch>
        </p:blipFill>
        <p:spPr>
          <a:xfrm>
            <a:off x="4082394" y="1960596"/>
            <a:ext cx="3867723" cy="3589469"/>
          </a:xfrm>
          <a:prstGeom prst="rect">
            <a:avLst/>
          </a:prstGeom>
        </p:spPr>
      </p:pic>
      <p:sp>
        <p:nvSpPr>
          <p:cNvPr id="16" name="Fußzeilenplatzhalter 2">
            <a:extLst>
              <a:ext uri="{FF2B5EF4-FFF2-40B4-BE49-F238E27FC236}">
                <a16:creationId xmlns:a16="http://schemas.microsoft.com/office/drawing/2014/main" id="{2E6D64F9-6E11-4D2E-A0ED-ACFE28C4A7C7}"/>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grpSp>
        <p:nvGrpSpPr>
          <p:cNvPr id="3" name="组合 2">
            <a:extLst>
              <a:ext uri="{FF2B5EF4-FFF2-40B4-BE49-F238E27FC236}">
                <a16:creationId xmlns:a16="http://schemas.microsoft.com/office/drawing/2014/main" id="{10D1029A-FB08-41F2-94C0-D55AEAE64ADC}"/>
              </a:ext>
            </a:extLst>
          </p:cNvPr>
          <p:cNvGrpSpPr/>
          <p:nvPr/>
        </p:nvGrpSpPr>
        <p:grpSpPr>
          <a:xfrm>
            <a:off x="8328248" y="2297584"/>
            <a:ext cx="3240000" cy="2915493"/>
            <a:chOff x="6255801" y="3236572"/>
            <a:chExt cx="3240000" cy="2915493"/>
          </a:xfrm>
        </p:grpSpPr>
        <p:sp>
          <p:nvSpPr>
            <p:cNvPr id="22" name="矩形: 圆角 21">
              <a:extLst>
                <a:ext uri="{FF2B5EF4-FFF2-40B4-BE49-F238E27FC236}">
                  <a16:creationId xmlns:a16="http://schemas.microsoft.com/office/drawing/2014/main" id="{CF0BA41D-2F70-48FD-93D9-8943F87A66BA}"/>
                </a:ext>
              </a:extLst>
            </p:cNvPr>
            <p:cNvSpPr/>
            <p:nvPr/>
          </p:nvSpPr>
          <p:spPr>
            <a:xfrm>
              <a:off x="6255801" y="3236572"/>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Koordinaten vom Punkt K</a:t>
              </a:r>
              <a:endParaRPr lang="de-DE" altLang="zh-CN" dirty="0">
                <a:solidFill>
                  <a:schemeClr val="bg1"/>
                </a:solidFill>
              </a:endParaRPr>
            </a:p>
          </p:txBody>
        </p:sp>
        <p:sp>
          <p:nvSpPr>
            <p:cNvPr id="23" name="矩形: 圆角 22">
              <a:extLst>
                <a:ext uri="{FF2B5EF4-FFF2-40B4-BE49-F238E27FC236}">
                  <a16:creationId xmlns:a16="http://schemas.microsoft.com/office/drawing/2014/main" id="{8EF9D422-AFC5-486D-B16F-9D667DEB3532}"/>
                </a:ext>
              </a:extLst>
            </p:cNvPr>
            <p:cNvSpPr/>
            <p:nvPr/>
          </p:nvSpPr>
          <p:spPr>
            <a:xfrm>
              <a:off x="6255801" y="4088403"/>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Koordinaten vom Punkt V</a:t>
              </a:r>
              <a:endParaRPr lang="de-DE" altLang="zh-CN" dirty="0">
                <a:solidFill>
                  <a:schemeClr val="bg1"/>
                </a:solidFill>
              </a:endParaRPr>
            </a:p>
          </p:txBody>
        </p:sp>
        <p:sp>
          <p:nvSpPr>
            <p:cNvPr id="24" name="矩形: 圆角 23">
              <a:extLst>
                <a:ext uri="{FF2B5EF4-FFF2-40B4-BE49-F238E27FC236}">
                  <a16:creationId xmlns:a16="http://schemas.microsoft.com/office/drawing/2014/main" id="{15B4BC01-B26A-4C9F-81D1-BC2B1D1CF954}"/>
                </a:ext>
              </a:extLst>
            </p:cNvPr>
            <p:cNvSpPr/>
            <p:nvPr/>
          </p:nvSpPr>
          <p:spPr>
            <a:xfrm>
              <a:off x="6255801" y="4940234"/>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MFD am Punkt V</a:t>
              </a:r>
              <a:endParaRPr lang="de-DE" altLang="zh-CN" dirty="0">
                <a:solidFill>
                  <a:schemeClr val="bg1"/>
                </a:solidFill>
              </a:endParaRPr>
            </a:p>
          </p:txBody>
        </p:sp>
        <p:sp>
          <p:nvSpPr>
            <p:cNvPr id="25" name="矩形: 圆角 24">
              <a:extLst>
                <a:ext uri="{FF2B5EF4-FFF2-40B4-BE49-F238E27FC236}">
                  <a16:creationId xmlns:a16="http://schemas.microsoft.com/office/drawing/2014/main" id="{08324A03-0413-4A05-873F-95C395A72F08}"/>
                </a:ext>
              </a:extLst>
            </p:cNvPr>
            <p:cNvSpPr/>
            <p:nvPr/>
          </p:nvSpPr>
          <p:spPr>
            <a:xfrm>
              <a:off x="6255801" y="5792065"/>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MFD am Punkt K</a:t>
              </a:r>
              <a:endParaRPr lang="de-DE" altLang="zh-CN" dirty="0">
                <a:solidFill>
                  <a:schemeClr val="bg1"/>
                </a:solidFill>
              </a:endParaRPr>
            </a:p>
          </p:txBody>
        </p:sp>
        <p:sp>
          <p:nvSpPr>
            <p:cNvPr id="26" name="箭头: 下 25">
              <a:extLst>
                <a:ext uri="{FF2B5EF4-FFF2-40B4-BE49-F238E27FC236}">
                  <a16:creationId xmlns:a16="http://schemas.microsoft.com/office/drawing/2014/main" id="{6B91B8C7-799F-4657-839A-9D6F15644E78}"/>
                </a:ext>
              </a:extLst>
            </p:cNvPr>
            <p:cNvSpPr/>
            <p:nvPr/>
          </p:nvSpPr>
          <p:spPr>
            <a:xfrm>
              <a:off x="7803793" y="3748816"/>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下 26">
              <a:extLst>
                <a:ext uri="{FF2B5EF4-FFF2-40B4-BE49-F238E27FC236}">
                  <a16:creationId xmlns:a16="http://schemas.microsoft.com/office/drawing/2014/main" id="{A232D0F8-99CB-4786-9176-502D9C1D678A}"/>
                </a:ext>
              </a:extLst>
            </p:cNvPr>
            <p:cNvSpPr/>
            <p:nvPr/>
          </p:nvSpPr>
          <p:spPr>
            <a:xfrm>
              <a:off x="7803793" y="4600647"/>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4A7D4BEE-EF7D-405F-B6FB-8A4F02299BEE}"/>
                </a:ext>
              </a:extLst>
            </p:cNvPr>
            <p:cNvSpPr/>
            <p:nvPr/>
          </p:nvSpPr>
          <p:spPr>
            <a:xfrm>
              <a:off x="7803793" y="5452478"/>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9" name="图片 28">
            <a:extLst>
              <a:ext uri="{FF2B5EF4-FFF2-40B4-BE49-F238E27FC236}">
                <a16:creationId xmlns:a16="http://schemas.microsoft.com/office/drawing/2014/main" id="{B4049187-0C5B-428B-A8C5-721B3C5E4A65}"/>
              </a:ext>
            </a:extLst>
          </p:cNvPr>
          <p:cNvPicPr>
            <a:picLocks noChangeAspect="1"/>
          </p:cNvPicPr>
          <p:nvPr/>
        </p:nvPicPr>
        <p:blipFill>
          <a:blip r:embed="rId5"/>
          <a:stretch>
            <a:fillRect/>
          </a:stretch>
        </p:blipFill>
        <p:spPr>
          <a:xfrm>
            <a:off x="839416" y="2156714"/>
            <a:ext cx="3118065" cy="3206827"/>
          </a:xfrm>
          <a:prstGeom prst="rect">
            <a:avLst/>
          </a:prstGeom>
        </p:spPr>
      </p:pic>
    </p:spTree>
    <p:extLst>
      <p:ext uri="{BB962C8B-B14F-4D97-AF65-F5344CB8AC3E}">
        <p14:creationId xmlns:p14="http://schemas.microsoft.com/office/powerpoint/2010/main" val="344976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522820" y="1198564"/>
            <a:ext cx="6797315" cy="443434"/>
          </a:xfrm>
        </p:spPr>
        <p:txBody>
          <a:bodyPr/>
          <a:lstStyle/>
          <a:p>
            <a:r>
              <a:rPr lang="de-DE" dirty="0" err="1">
                <a:latin typeface="+mn-ea"/>
              </a:rPr>
              <a:t>Koord</a:t>
            </a:r>
            <a:r>
              <a:rPr lang="de-DE" dirty="0">
                <a:latin typeface="+mn-ea"/>
              </a:rPr>
              <a:t>. von K </a:t>
            </a:r>
            <a:r>
              <a:rPr lang="zh-CN" altLang="en-US" dirty="0">
                <a:latin typeface="+mn-ea"/>
              </a:rPr>
              <a:t>→</a:t>
            </a:r>
            <a:r>
              <a:rPr lang="de-DE" altLang="zh-CN" dirty="0">
                <a:latin typeface="+mn-ea"/>
              </a:rPr>
              <a:t> </a:t>
            </a:r>
            <a:r>
              <a:rPr lang="de-DE" altLang="zh-CN" dirty="0" err="1">
                <a:latin typeface="+mn-ea"/>
              </a:rPr>
              <a:t>Koord</a:t>
            </a:r>
            <a:r>
              <a:rPr lang="de-DE" altLang="zh-CN" dirty="0">
                <a:latin typeface="+mn-ea"/>
              </a:rPr>
              <a:t>. von </a:t>
            </a:r>
            <a:r>
              <a:rPr lang="en-US" altLang="zh-CN" dirty="0">
                <a:latin typeface="+mn-ea"/>
              </a:rPr>
              <a:t>V</a:t>
            </a:r>
          </a:p>
          <a:p>
            <a:endParaRPr lang="en-US" dirty="0">
              <a:latin typeface="+mn-ea"/>
            </a:endParaRPr>
          </a:p>
          <a:p>
            <a:endParaRPr lang="en-US" dirty="0">
              <a:latin typeface="+mn-ea"/>
            </a:endParaRPr>
          </a:p>
          <a:p>
            <a:endParaRPr lang="en-US" dirty="0">
              <a:latin typeface="+mn-ea"/>
            </a:endParaRPr>
          </a:p>
          <a:p>
            <a:r>
              <a:rPr lang="en-US" dirty="0">
                <a:latin typeface="+mn-ea"/>
              </a:rPr>
              <a:t>MFD von V </a:t>
            </a:r>
            <a:r>
              <a:rPr lang="zh-CN" altLang="en-US" dirty="0">
                <a:latin typeface="+mn-ea"/>
              </a:rPr>
              <a:t>→ </a:t>
            </a:r>
            <a:r>
              <a:rPr lang="en-US" altLang="zh-CN" dirty="0">
                <a:latin typeface="+mn-ea"/>
              </a:rPr>
              <a:t>MFD von K</a:t>
            </a:r>
          </a:p>
          <a:p>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endParaRPr lang="en-US" altLang="zh-CN" dirty="0">
              <a:latin typeface="+mn-ea"/>
            </a:endParaRPr>
          </a:p>
          <a:p>
            <a:r>
              <a:rPr lang="en-US" altLang="zh-CN" dirty="0">
                <a:latin typeface="+mn-ea"/>
              </a:rPr>
              <a:t>2D Interpolation</a:t>
            </a:r>
          </a:p>
          <a:p>
            <a:endParaRPr lang="en-US" dirty="0">
              <a:latin typeface="+mn-ea"/>
            </a:endParaRPr>
          </a:p>
          <a:p>
            <a:endParaRPr lang="en-US" dirty="0">
              <a:latin typeface="+mn-ea"/>
            </a:endParaRPr>
          </a:p>
          <a:p>
            <a:endParaRPr lang="en-US" dirty="0">
              <a:latin typeface="+mn-ea"/>
            </a:endParaRPr>
          </a:p>
          <a:p>
            <a:endParaRPr lang="en-US" dirty="0">
              <a:latin typeface="+mn-ea"/>
            </a:endParaRPr>
          </a:p>
          <a:p>
            <a:endParaRPr lang="en-US" dirty="0">
              <a:latin typeface="+mn-ea"/>
            </a:endParaRPr>
          </a:p>
          <a:p>
            <a:endParaRPr lang="de-DE" dirty="0">
              <a:latin typeface="+mn-ea"/>
            </a:endParaRPr>
          </a:p>
        </p:txBody>
      </p:sp>
      <p:sp>
        <p:nvSpPr>
          <p:cNvPr id="4" name="Titel 3"/>
          <p:cNvSpPr>
            <a:spLocks noGrp="1"/>
          </p:cNvSpPr>
          <p:nvPr>
            <p:ph type="title"/>
          </p:nvPr>
        </p:nvSpPr>
        <p:spPr/>
        <p:txBody>
          <a:bodyPr/>
          <a:lstStyle/>
          <a:p>
            <a:r>
              <a:rPr lang="en-US" altLang="zh-CN" dirty="0" err="1"/>
              <a:t>Modellierung</a:t>
            </a:r>
            <a:r>
              <a:rPr lang="en-US" altLang="zh-CN" dirty="0"/>
              <a:t> von </a:t>
            </a:r>
            <a:r>
              <a:rPr lang="en-US" altLang="zh-CN" dirty="0" err="1"/>
              <a:t>zylindrischen</a:t>
            </a:r>
            <a:r>
              <a:rPr lang="en-US" altLang="zh-CN" dirty="0"/>
              <a:t> </a:t>
            </a:r>
            <a:r>
              <a:rPr lang="en-US" altLang="zh-CN" dirty="0" err="1"/>
              <a:t>Magneten</a:t>
            </a:r>
            <a:endParaRPr lang="de-DE" dirty="0">
              <a:latin typeface="+mn-ea"/>
              <a:ea typeface="+mn-ea"/>
            </a:endParaRPr>
          </a:p>
        </p:txBody>
      </p:sp>
      <p:sp>
        <p:nvSpPr>
          <p:cNvPr id="5" name="Textplatzhalter 4"/>
          <p:cNvSpPr>
            <a:spLocks noGrp="1"/>
          </p:cNvSpPr>
          <p:nvPr>
            <p:ph type="body" sz="quarter" idx="11"/>
          </p:nvPr>
        </p:nvSpPr>
        <p:spPr/>
        <p:txBody>
          <a:bodyPr/>
          <a:lstStyle/>
          <a:p>
            <a:r>
              <a:rPr lang="de-DE" dirty="0">
                <a:latin typeface="+mn-ea"/>
              </a:rPr>
              <a:t>Magnetisches Tracking-System</a:t>
            </a:r>
            <a:r>
              <a:rPr lang="de-DE" altLang="zh-CN" dirty="0"/>
              <a:t> Zusatzfolien für evtl. Fragen</a:t>
            </a:r>
          </a:p>
          <a:p>
            <a:endParaRPr lang="de-DE" dirty="0">
              <a:latin typeface="+mn-ea"/>
            </a:endParaRPr>
          </a:p>
        </p:txBody>
      </p:sp>
      <p:sp>
        <p:nvSpPr>
          <p:cNvPr id="6" name="Inhaltsplatzhalter 5"/>
          <p:cNvSpPr>
            <a:spLocks noGrp="1"/>
          </p:cNvSpPr>
          <p:nvPr>
            <p:ph sz="quarter" idx="12"/>
          </p:nvPr>
        </p:nvSpPr>
        <p:spPr/>
        <p:txBody>
          <a:bodyPr/>
          <a:lstStyle/>
          <a:p>
            <a:pPr algn="just">
              <a:spcAft>
                <a:spcPts val="0"/>
              </a:spcAft>
            </a:pPr>
            <a:r>
              <a:rPr lang="de-DE" altLang="zh-CN" kern="100" dirty="0">
                <a:latin typeface="+mn-ea"/>
              </a:rPr>
              <a:t>Koordinaten Umrechnung</a:t>
            </a:r>
            <a:endParaRPr lang="zh-CN" altLang="zh-CN" kern="100" dirty="0">
              <a:latin typeface="+mn-ea"/>
            </a:endParaRPr>
          </a:p>
        </p:txBody>
      </p:sp>
      <p:sp>
        <p:nvSpPr>
          <p:cNvPr id="46" name="Fußzeilenplatzhalter 2">
            <a:extLst>
              <a:ext uri="{FF2B5EF4-FFF2-40B4-BE49-F238E27FC236}">
                <a16:creationId xmlns:a16="http://schemas.microsoft.com/office/drawing/2014/main" id="{266046A7-44E7-4DF3-AC51-BFA6EFAFFD90}"/>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pic>
        <p:nvPicPr>
          <p:cNvPr id="18" name="图片 17">
            <a:extLst>
              <a:ext uri="{FF2B5EF4-FFF2-40B4-BE49-F238E27FC236}">
                <a16:creationId xmlns:a16="http://schemas.microsoft.com/office/drawing/2014/main" id="{6FDD6946-3308-415C-A2C6-16118EF00D14}"/>
              </a:ext>
            </a:extLst>
          </p:cNvPr>
          <p:cNvPicPr>
            <a:picLocks noChangeAspect="1"/>
          </p:cNvPicPr>
          <p:nvPr/>
        </p:nvPicPr>
        <p:blipFill>
          <a:blip r:embed="rId3"/>
          <a:stretch>
            <a:fillRect/>
          </a:stretch>
        </p:blipFill>
        <p:spPr>
          <a:xfrm>
            <a:off x="5123220" y="1981676"/>
            <a:ext cx="3347888" cy="3107032"/>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6EE729C-A4E8-4FE0-9DCD-949179759D94}"/>
                  </a:ext>
                </a:extLst>
              </p:cNvPr>
              <p:cNvSpPr/>
              <p:nvPr/>
            </p:nvSpPr>
            <p:spPr>
              <a:xfrm>
                <a:off x="1847528" y="1587099"/>
                <a:ext cx="3022329" cy="9841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a:latin typeface="Cambria Math" panose="02040503050406030204" pitchFamily="18" charset="0"/>
                            </a:rPr>
                          </m:ctrlPr>
                        </m:sSubSupPr>
                        <m:e>
                          <m:sPre>
                            <m:sPrePr>
                              <m:ctrlPr>
                                <a:rPr lang="zh-CN" altLang="en-US" sz="1600" i="1">
                                  <a:latin typeface="Cambria Math" panose="02040503050406030204" pitchFamily="18" charset="0"/>
                                </a:rPr>
                              </m:ctrlPr>
                            </m:sPrePr>
                            <m:sub>
                              <m:r>
                                <a:rPr lang="zh-CN" altLang="en-US" sz="1600" i="0">
                                  <a:latin typeface="Cambria Math" panose="02040503050406030204" pitchFamily="18" charset="0"/>
                                </a:rPr>
                                <m:t> </m:t>
                              </m:r>
                            </m:sub>
                            <m:sup>
                              <m:r>
                                <a:rPr lang="zh-CN" altLang="en-US" sz="1600" i="1">
                                  <a:latin typeface="Cambria Math" panose="02040503050406030204" pitchFamily="18" charset="0"/>
                                </a:rPr>
                                <m:t>𝐽</m:t>
                              </m:r>
                            </m:sup>
                            <m:e>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𝑟</m:t>
                                  </m:r>
                                </m:e>
                              </m:acc>
                            </m:e>
                          </m:sPre>
                        </m:e>
                        <m:sub>
                          <m:r>
                            <a:rPr lang="zh-CN" altLang="en-US" sz="1600" i="0">
                              <a:latin typeface="Cambria Math" panose="02040503050406030204" pitchFamily="18" charset="0"/>
                            </a:rPr>
                            <m:t> </m:t>
                          </m:r>
                        </m:sub>
                        <m:sup>
                          <m:r>
                            <a:rPr lang="zh-CN" altLang="en-US" sz="1600" i="1">
                              <a:latin typeface="Cambria Math" panose="02040503050406030204" pitchFamily="18" charset="0"/>
                            </a:rPr>
                            <m:t>𝐾</m:t>
                          </m:r>
                        </m:sup>
                      </m:sSubSup>
                      <m:r>
                        <a:rPr lang="zh-CN" altLang="en-US" sz="1600" i="0">
                          <a:latin typeface="Cambria Math" panose="02040503050406030204" pitchFamily="18" charset="0"/>
                        </a:rPr>
                        <m:t>=</m:t>
                      </m:r>
                      <m:sSub>
                        <m:sSubPr>
                          <m:ctrlPr>
                            <a:rPr lang="zh-CN" altLang="zh-CN" sz="1600" i="1">
                              <a:latin typeface="Cambria Math" panose="02040503050406030204" pitchFamily="18" charset="0"/>
                            </a:rPr>
                          </m:ctrlPr>
                        </m:sSubPr>
                        <m:e>
                          <m:d>
                            <m:dPr>
                              <m:begChr m:val="["/>
                              <m:endChr m:val="]"/>
                              <m:ctrlPr>
                                <a:rPr lang="zh-CN" altLang="zh-CN" sz="1600" i="1">
                                  <a:latin typeface="Cambria Math" panose="02040503050406030204" pitchFamily="18" charset="0"/>
                                </a:rPr>
                              </m:ctrlPr>
                            </m:dPr>
                            <m:e>
                              <m:eqArr>
                                <m:eqArrPr>
                                  <m:ctrlPr>
                                    <a:rPr lang="zh-CN" altLang="zh-CN" sz="1600" i="1">
                                      <a:latin typeface="Cambria Math" panose="02040503050406030204" pitchFamily="18" charset="0"/>
                                    </a:rPr>
                                  </m:ctrlPr>
                                </m:eqArrPr>
                                <m:e>
                                  <m:r>
                                    <a:rPr lang="de-DE" altLang="zh-CN" sz="1600">
                                      <a:latin typeface="Cambria Math" panose="02040503050406030204" pitchFamily="18" charset="0"/>
                                    </a:rPr>
                                    <m:t>0</m:t>
                                  </m:r>
                                </m:e>
                                <m:e>
                                  <m:r>
                                    <a:rPr lang="de-DE" altLang="zh-CN" sz="1600" i="1">
                                      <a:latin typeface="Cambria Math" panose="02040503050406030204" pitchFamily="18" charset="0"/>
                                    </a:rPr>
                                    <m:t>−</m:t>
                                  </m:r>
                                  <m:sSub>
                                    <m:sSubPr>
                                      <m:ctrlPr>
                                        <a:rPr lang="zh-CN" altLang="zh-CN" sz="1600" i="1">
                                          <a:latin typeface="Cambria Math" panose="02040503050406030204" pitchFamily="18" charset="0"/>
                                        </a:rPr>
                                      </m:ctrlPr>
                                    </m:sSubPr>
                                    <m:e>
                                      <m:r>
                                        <a:rPr lang="de-DE" altLang="zh-CN" sz="1600" i="1">
                                          <a:latin typeface="Cambria Math" panose="02040503050406030204" pitchFamily="18" charset="0"/>
                                        </a:rPr>
                                        <m:t>𝑘</m:t>
                                      </m:r>
                                    </m:e>
                                    <m:sub>
                                      <m:r>
                                        <a:rPr lang="de-DE" altLang="zh-CN" sz="1600">
                                          <a:latin typeface="Cambria Math" panose="02040503050406030204" pitchFamily="18" charset="0"/>
                                        </a:rPr>
                                        <m:t>1</m:t>
                                      </m:r>
                                    </m:sub>
                                  </m:sSub>
                                  <m:func>
                                    <m:funcPr>
                                      <m:ctrlPr>
                                        <a:rPr lang="zh-CN" altLang="zh-CN" sz="1600" i="1">
                                          <a:latin typeface="Cambria Math" panose="02040503050406030204" pitchFamily="18" charset="0"/>
                                        </a:rPr>
                                      </m:ctrlPr>
                                    </m:funcPr>
                                    <m:fName>
                                      <m:r>
                                        <m:rPr>
                                          <m:sty m:val="p"/>
                                        </m:rPr>
                                        <a:rPr lang="de-DE" altLang="zh-CN" sz="1600">
                                          <a:latin typeface="Cambria Math" panose="02040503050406030204" pitchFamily="18" charset="0"/>
                                        </a:rPr>
                                        <m:t>sin</m:t>
                                      </m:r>
                                    </m:fName>
                                    <m:e>
                                      <m:sSub>
                                        <m:sSubPr>
                                          <m:ctrlPr>
                                            <a:rPr lang="zh-CN" altLang="zh-CN" sz="1600" i="1">
                                              <a:latin typeface="Cambria Math" panose="02040503050406030204" pitchFamily="18" charset="0"/>
                                            </a:rPr>
                                          </m:ctrlPr>
                                        </m:sSubPr>
                                        <m:e>
                                          <m:r>
                                            <a:rPr lang="de-DE" altLang="zh-CN" sz="1600" i="1">
                                              <a:latin typeface="Cambria Math" panose="02040503050406030204" pitchFamily="18" charset="0"/>
                                            </a:rPr>
                                            <m:t>𝜃</m:t>
                                          </m:r>
                                        </m:e>
                                        <m:sub>
                                          <m:r>
                                            <a:rPr lang="de-DE" altLang="zh-CN" sz="1600" i="1">
                                              <a:latin typeface="Cambria Math" panose="02040503050406030204" pitchFamily="18" charset="0"/>
                                            </a:rPr>
                                            <m:t>𝑘</m:t>
                                          </m:r>
                                        </m:sub>
                                      </m:sSub>
                                    </m:e>
                                  </m:func>
                                  <m:r>
                                    <a:rPr lang="de-DE" altLang="zh-CN" sz="1600">
                                      <a:latin typeface="Cambria Math" panose="02040503050406030204" pitchFamily="18" charset="0"/>
                                    </a:rPr>
                                    <m:t>+</m:t>
                                  </m:r>
                                  <m:sSub>
                                    <m:sSubPr>
                                      <m:ctrlPr>
                                        <a:rPr lang="zh-CN" altLang="zh-CN" sz="1600" i="1">
                                          <a:latin typeface="Cambria Math" panose="02040503050406030204" pitchFamily="18" charset="0"/>
                                        </a:rPr>
                                      </m:ctrlPr>
                                    </m:sSubPr>
                                    <m:e>
                                      <m:r>
                                        <a:rPr lang="de-DE" altLang="zh-CN" sz="1600" i="1">
                                          <a:latin typeface="Cambria Math" panose="02040503050406030204" pitchFamily="18" charset="0"/>
                                        </a:rPr>
                                        <m:t>𝑘</m:t>
                                      </m:r>
                                    </m:e>
                                    <m:sub>
                                      <m:r>
                                        <a:rPr lang="de-DE" altLang="zh-CN" sz="1600">
                                          <a:latin typeface="Cambria Math" panose="02040503050406030204" pitchFamily="18" charset="0"/>
                                        </a:rPr>
                                        <m:t>2</m:t>
                                      </m:r>
                                    </m:sub>
                                  </m:sSub>
                                  <m:func>
                                    <m:funcPr>
                                      <m:ctrlPr>
                                        <a:rPr lang="zh-CN" altLang="zh-CN" sz="1600" i="1">
                                          <a:latin typeface="Cambria Math" panose="02040503050406030204" pitchFamily="18" charset="0"/>
                                        </a:rPr>
                                      </m:ctrlPr>
                                    </m:funcPr>
                                    <m:fName>
                                      <m:r>
                                        <m:rPr>
                                          <m:sty m:val="p"/>
                                        </m:rPr>
                                        <a:rPr lang="de-DE" altLang="zh-CN" sz="1600">
                                          <a:latin typeface="Cambria Math" panose="02040503050406030204" pitchFamily="18" charset="0"/>
                                        </a:rPr>
                                        <m:t>cos</m:t>
                                      </m:r>
                                    </m:fName>
                                    <m:e>
                                      <m:sSub>
                                        <m:sSubPr>
                                          <m:ctrlPr>
                                            <a:rPr lang="zh-CN" altLang="zh-CN" sz="1600" i="1">
                                              <a:latin typeface="Cambria Math" panose="02040503050406030204" pitchFamily="18" charset="0"/>
                                            </a:rPr>
                                          </m:ctrlPr>
                                        </m:sSubPr>
                                        <m:e>
                                          <m:r>
                                            <a:rPr lang="de-DE" altLang="zh-CN" sz="1600" i="1">
                                              <a:latin typeface="Cambria Math" panose="02040503050406030204" pitchFamily="18" charset="0"/>
                                            </a:rPr>
                                            <m:t>𝜃</m:t>
                                          </m:r>
                                        </m:e>
                                        <m:sub>
                                          <m:r>
                                            <a:rPr lang="de-DE" altLang="zh-CN" sz="1600" i="1">
                                              <a:latin typeface="Cambria Math" panose="02040503050406030204" pitchFamily="18" charset="0"/>
                                            </a:rPr>
                                            <m:t>𝑘</m:t>
                                          </m:r>
                                        </m:sub>
                                      </m:sSub>
                                    </m:e>
                                  </m:func>
                                </m:e>
                                <m:e>
                                  <m:sSub>
                                    <m:sSubPr>
                                      <m:ctrlPr>
                                        <a:rPr lang="zh-CN" altLang="zh-CN" sz="1600" i="1">
                                          <a:latin typeface="Cambria Math" panose="02040503050406030204" pitchFamily="18" charset="0"/>
                                        </a:rPr>
                                      </m:ctrlPr>
                                    </m:sSubPr>
                                    <m:e>
                                      <m:r>
                                        <a:rPr lang="de-DE" altLang="zh-CN" sz="1600" i="1">
                                          <a:latin typeface="Cambria Math" panose="02040503050406030204" pitchFamily="18" charset="0"/>
                                        </a:rPr>
                                        <m:t>𝑘</m:t>
                                      </m:r>
                                    </m:e>
                                    <m:sub>
                                      <m:r>
                                        <a:rPr lang="de-DE" altLang="zh-CN" sz="1600">
                                          <a:latin typeface="Cambria Math" panose="02040503050406030204" pitchFamily="18" charset="0"/>
                                        </a:rPr>
                                        <m:t>3</m:t>
                                      </m:r>
                                    </m:sub>
                                  </m:sSub>
                                </m:e>
                              </m:eqArr>
                            </m:e>
                          </m:d>
                        </m:e>
                        <m:sub>
                          <m:bar>
                            <m:barPr>
                              <m:ctrlPr>
                                <a:rPr lang="zh-CN" altLang="zh-CN" sz="1600" i="1">
                                  <a:latin typeface="Cambria Math" panose="02040503050406030204" pitchFamily="18" charset="0"/>
                                </a:rPr>
                              </m:ctrlPr>
                            </m:barPr>
                            <m:e>
                              <m:acc>
                                <m:accPr>
                                  <m:chr m:val="⃗"/>
                                  <m:ctrlPr>
                                    <a:rPr lang="zh-CN" altLang="zh-CN" sz="1600" i="1">
                                      <a:latin typeface="Cambria Math" panose="02040503050406030204" pitchFamily="18" charset="0"/>
                                    </a:rPr>
                                  </m:ctrlPr>
                                </m:accPr>
                                <m:e>
                                  <m:r>
                                    <a:rPr lang="de-DE" altLang="zh-CN" sz="1600" i="1">
                                      <a:latin typeface="Cambria Math" panose="02040503050406030204" pitchFamily="18" charset="0"/>
                                    </a:rPr>
                                    <m:t>𝑗</m:t>
                                  </m:r>
                                </m:e>
                              </m:acc>
                            </m:e>
                          </m:bar>
                        </m:sub>
                      </m:sSub>
                    </m:oMath>
                  </m:oMathPara>
                </a14:m>
                <a:endParaRPr lang="zh-CN" altLang="en-US" sz="1600" dirty="0"/>
              </a:p>
            </p:txBody>
          </p:sp>
        </mc:Choice>
        <mc:Fallback xmlns="">
          <p:sp>
            <p:nvSpPr>
              <p:cNvPr id="3" name="矩形 2">
                <a:extLst>
                  <a:ext uri="{FF2B5EF4-FFF2-40B4-BE49-F238E27FC236}">
                    <a16:creationId xmlns:a16="http://schemas.microsoft.com/office/drawing/2014/main" id="{46EE729C-A4E8-4FE0-9DCD-949179759D94}"/>
                  </a:ext>
                </a:extLst>
              </p:cNvPr>
              <p:cNvSpPr>
                <a:spLocks noRot="1" noChangeAspect="1" noMove="1" noResize="1" noEditPoints="1" noAdjustHandles="1" noChangeArrowheads="1" noChangeShapeType="1" noTextEdit="1"/>
              </p:cNvSpPr>
              <p:nvPr/>
            </p:nvSpPr>
            <p:spPr>
              <a:xfrm>
                <a:off x="1847528" y="1587099"/>
                <a:ext cx="3022329" cy="98418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B037DE9-BCDA-4AC1-AF40-BAF1F392AE4B}"/>
                  </a:ext>
                </a:extLst>
              </p:cNvPr>
              <p:cNvSpPr/>
              <p:nvPr/>
            </p:nvSpPr>
            <p:spPr>
              <a:xfrm>
                <a:off x="1729980" y="3106621"/>
                <a:ext cx="4049698" cy="18246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600" i="1">
                              <a:latin typeface="Cambria Math" panose="02040503050406030204" pitchFamily="18" charset="0"/>
                            </a:rPr>
                          </m:ctrlPr>
                        </m:eqArrPr>
                        <m:e>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𝐵</m:t>
                              </m:r>
                            </m:e>
                          </m:acc>
                          <m:d>
                            <m:dPr>
                              <m:ctrlPr>
                                <a:rPr lang="zh-CN" altLang="en-US" sz="1600" i="1">
                                  <a:latin typeface="Cambria Math" panose="02040503050406030204" pitchFamily="18" charset="0"/>
                                </a:rPr>
                              </m:ctrlPr>
                            </m:dPr>
                            <m:e>
                              <m:r>
                                <a:rPr lang="zh-CN" altLang="en-US" sz="1600" i="1">
                                  <a:latin typeface="Cambria Math" panose="02040503050406030204" pitchFamily="18" charset="0"/>
                                </a:rPr>
                                <m:t>𝐾</m:t>
                              </m:r>
                            </m:e>
                          </m:d>
                          <m:r>
                            <a:rPr lang="zh-CN" altLang="en-US" sz="1600" i="0">
                              <a:latin typeface="Cambria Math" panose="02040503050406030204" pitchFamily="18" charset="0"/>
                            </a:rPr>
                            <m:t>&amp;=</m:t>
                          </m:r>
                          <m:sSup>
                            <m:sSupPr>
                              <m:ctrlPr>
                                <a:rPr lang="zh-CN" altLang="en-US" sz="1600" i="1">
                                  <a:latin typeface="Cambria Math" panose="02040503050406030204" pitchFamily="18" charset="0"/>
                                </a:rPr>
                              </m:ctrlPr>
                            </m:sSupPr>
                            <m:e>
                              <m:d>
                                <m:dPr>
                                  <m:begChr m:val="["/>
                                  <m:endChr m:val="]"/>
                                  <m:ctrlPr>
                                    <a:rPr lang="zh-CN" altLang="en-US" sz="1600" i="1">
                                      <a:latin typeface="Cambria Math" panose="02040503050406030204" pitchFamily="18" charset="0"/>
                                    </a:rPr>
                                  </m:ctrlPr>
                                </m:dPr>
                                <m:e>
                                  <m:eqArr>
                                    <m:eqArrPr>
                                      <m:ctrlPr>
                                        <a:rPr lang="zh-CN" altLang="en-US" sz="1600" i="1">
                                          <a:latin typeface="Cambria Math" panose="02040503050406030204" pitchFamily="18" charset="0"/>
                                        </a:rPr>
                                      </m:ctrlPr>
                                    </m:eqArrPr>
                                    <m:e>
                                      <m:r>
                                        <a:rPr lang="zh-CN" altLang="en-US" sz="1600" i="0">
                                          <a:latin typeface="Cambria Math" panose="02040503050406030204" pitchFamily="18" charset="0"/>
                                        </a:rPr>
                                        <m:t>&amp;0</m:t>
                                      </m:r>
                                    </m:e>
                                    <m:e>
                                      <m:r>
                                        <a:rPr lang="zh-CN" altLang="en-US" sz="1600" i="0">
                                          <a:latin typeface="Cambria Math" panose="02040503050406030204" pitchFamily="18" charset="0"/>
                                        </a:rPr>
                                        <m:t>&amp;</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𝐵</m:t>
                                          </m:r>
                                        </m:e>
                                        <m:sub>
                                          <m:r>
                                            <a:rPr lang="zh-CN" altLang="en-US" sz="1600" i="0">
                                              <a:latin typeface="Cambria Math" panose="02040503050406030204" pitchFamily="18" charset="0"/>
                                            </a:rPr>
                                            <m:t>2</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𝑉</m:t>
                                          </m:r>
                                        </m:e>
                                      </m:d>
                                    </m:e>
                                    <m:e>
                                      <m:r>
                                        <a:rPr lang="zh-CN" altLang="en-US" sz="1600" i="0">
                                          <a:latin typeface="Cambria Math" panose="02040503050406030204" pitchFamily="18" charset="0"/>
                                        </a:rPr>
                                        <m:t>&amp;</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𝐵</m:t>
                                          </m:r>
                                        </m:e>
                                        <m:sub>
                                          <m:r>
                                            <a:rPr lang="zh-CN" altLang="en-US" sz="1600" i="0">
                                              <a:latin typeface="Cambria Math" panose="02040503050406030204" pitchFamily="18" charset="0"/>
                                            </a:rPr>
                                            <m:t>3</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𝑉</m:t>
                                          </m:r>
                                        </m:e>
                                      </m:d>
                                    </m:e>
                                  </m:eqArr>
                                </m:e>
                              </m:d>
                            </m:e>
                            <m:sup>
                              <m:r>
                                <m:rPr>
                                  <m:sty m:val="p"/>
                                </m:rPr>
                                <a:rPr lang="zh-CN" altLang="en-US" sz="1600" i="0">
                                  <a:latin typeface="Cambria Math" panose="02040503050406030204" pitchFamily="18" charset="0"/>
                                </a:rPr>
                                <m:t>T</m:t>
                              </m:r>
                            </m:sup>
                          </m:sSup>
                          <m:r>
                            <a:rPr lang="zh-CN" altLang="en-US" sz="1600" i="0">
                              <a:latin typeface="Cambria Math" panose="02040503050406030204" pitchFamily="18" charset="0"/>
                            </a:rPr>
                            <m:t>⋅</m:t>
                          </m:r>
                          <m:d>
                            <m:dPr>
                              <m:begChr m:val="["/>
                              <m:endChr m:val="]"/>
                              <m:ctrlPr>
                                <a:rPr lang="zh-CN" altLang="en-US" sz="1600" i="1">
                                  <a:latin typeface="Cambria Math" panose="02040503050406030204" pitchFamily="18" charset="0"/>
                                </a:rPr>
                              </m:ctrlPr>
                            </m:dPr>
                            <m:e>
                              <m:m>
                                <m:mPr>
                                  <m:plcHide m:val="on"/>
                                  <m:mcs>
                                    <m:mc>
                                      <m:mcPr>
                                        <m:count m:val="3"/>
                                        <m:mcJc m:val="center"/>
                                      </m:mcPr>
                                    </m:mc>
                                  </m:mcs>
                                  <m:ctrlPr>
                                    <a:rPr lang="zh-CN" altLang="en-US" sz="1600" i="1">
                                      <a:latin typeface="Cambria Math" panose="02040503050406030204" pitchFamily="18" charset="0"/>
                                    </a:rPr>
                                  </m:ctrlPr>
                                </m:mPr>
                                <m:mr>
                                  <m:e>
                                    <m:sSub>
                                      <m:sSubPr>
                                        <m:ctrlPr>
                                          <a:rPr lang="zh-CN" altLang="en-US" sz="1600" i="1">
                                            <a:latin typeface="Cambria Math" panose="02040503050406030204" pitchFamily="18" charset="0"/>
                                          </a:rPr>
                                        </m:ctrlPr>
                                      </m:sSubPr>
                                      <m:e>
                                        <m:func>
                                          <m:funcPr>
                                            <m:ctrlPr>
                                              <a:rPr lang="zh-CN" altLang="en-US" sz="1600" i="1">
                                                <a:latin typeface="Cambria Math" panose="02040503050406030204" pitchFamily="18" charset="0"/>
                                              </a:rPr>
                                            </m:ctrlPr>
                                          </m:funcPr>
                                          <m:fName>
                                            <m:r>
                                              <m:rPr>
                                                <m:sty m:val="p"/>
                                              </m:rPr>
                                              <a:rPr lang="zh-CN" altLang="en-US" sz="1600" i="0">
                                                <a:latin typeface="Cambria Math" panose="02040503050406030204" pitchFamily="18" charset="0"/>
                                              </a:rPr>
                                              <m:t>cos</m:t>
                                            </m:r>
                                          </m:fName>
                                          <m:e>
                                            <m:r>
                                              <a:rPr lang="zh-CN" altLang="en-US" sz="1600" i="1">
                                                <a:latin typeface="Cambria Math" panose="02040503050406030204" pitchFamily="18" charset="0"/>
                                              </a:rPr>
                                              <m:t>𝜃</m:t>
                                            </m:r>
                                          </m:e>
                                        </m:func>
                                      </m:e>
                                      <m:sub>
                                        <m:r>
                                          <a:rPr lang="zh-CN" altLang="en-US" sz="1600" i="1">
                                            <a:latin typeface="Cambria Math" panose="02040503050406030204" pitchFamily="18" charset="0"/>
                                          </a:rPr>
                                          <m:t>𝑘</m:t>
                                        </m:r>
                                      </m:sub>
                                    </m:sSub>
                                  </m:e>
                                  <m:e>
                                    <m:func>
                                      <m:funcPr>
                                        <m:ctrlPr>
                                          <a:rPr lang="zh-CN" altLang="en-US" sz="1600" i="1">
                                            <a:latin typeface="Cambria Math" panose="02040503050406030204" pitchFamily="18" charset="0"/>
                                          </a:rPr>
                                        </m:ctrlPr>
                                      </m:funcPr>
                                      <m:fName>
                                        <m:r>
                                          <m:rPr>
                                            <m:sty m:val="p"/>
                                          </m:rPr>
                                          <a:rPr lang="zh-CN" altLang="en-US" sz="1600" i="0">
                                            <a:latin typeface="Cambria Math" panose="02040503050406030204" pitchFamily="18" charset="0"/>
                                          </a:rPr>
                                          <m:t>sin</m:t>
                                        </m:r>
                                      </m:fName>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1">
                                                <a:latin typeface="Cambria Math" panose="02040503050406030204" pitchFamily="18" charset="0"/>
                                              </a:rPr>
                                              <m:t>𝑘</m:t>
                                            </m:r>
                                          </m:sub>
                                        </m:sSub>
                                      </m:e>
                                    </m:func>
                                  </m:e>
                                  <m:e>
                                    <m:r>
                                      <a:rPr lang="zh-CN" altLang="en-US" sz="1600" i="0">
                                        <a:latin typeface="Cambria Math" panose="02040503050406030204" pitchFamily="18" charset="0"/>
                                      </a:rPr>
                                      <m:t>0</m:t>
                                    </m:r>
                                  </m:e>
                                </m:mr>
                                <m:mr>
                                  <m:e>
                                    <m:r>
                                      <a:rPr lang="zh-CN" altLang="en-US" sz="1600" i="0">
                                        <a:latin typeface="Cambria Math" panose="02040503050406030204" pitchFamily="18" charset="0"/>
                                      </a:rPr>
                                      <m:t>−</m:t>
                                    </m:r>
                                    <m:func>
                                      <m:funcPr>
                                        <m:ctrlPr>
                                          <a:rPr lang="zh-CN" altLang="en-US" sz="1600" i="1">
                                            <a:latin typeface="Cambria Math" panose="02040503050406030204" pitchFamily="18" charset="0"/>
                                          </a:rPr>
                                        </m:ctrlPr>
                                      </m:funcPr>
                                      <m:fName>
                                        <m:r>
                                          <m:rPr>
                                            <m:sty m:val="p"/>
                                          </m:rPr>
                                          <a:rPr lang="zh-CN" altLang="en-US" sz="1600" i="0">
                                            <a:latin typeface="Cambria Math" panose="02040503050406030204" pitchFamily="18" charset="0"/>
                                          </a:rPr>
                                          <m:t>sin</m:t>
                                        </m:r>
                                      </m:fName>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1">
                                                <a:latin typeface="Cambria Math" panose="02040503050406030204" pitchFamily="18" charset="0"/>
                                              </a:rPr>
                                              <m:t>𝑘</m:t>
                                            </m:r>
                                          </m:sub>
                                        </m:sSub>
                                      </m:e>
                                    </m:func>
                                  </m:e>
                                  <m:e>
                                    <m:func>
                                      <m:funcPr>
                                        <m:ctrlPr>
                                          <a:rPr lang="zh-CN" altLang="en-US" sz="1600" i="1">
                                            <a:latin typeface="Cambria Math" panose="02040503050406030204" pitchFamily="18" charset="0"/>
                                          </a:rPr>
                                        </m:ctrlPr>
                                      </m:funcPr>
                                      <m:fName>
                                        <m:r>
                                          <m:rPr>
                                            <m:sty m:val="p"/>
                                          </m:rPr>
                                          <a:rPr lang="zh-CN" altLang="en-US" sz="1600" i="0">
                                            <a:latin typeface="Cambria Math" panose="02040503050406030204" pitchFamily="18" charset="0"/>
                                          </a:rPr>
                                          <m:t>cos</m:t>
                                        </m:r>
                                      </m:fName>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1">
                                                <a:latin typeface="Cambria Math" panose="02040503050406030204" pitchFamily="18" charset="0"/>
                                              </a:rPr>
                                              <m:t>𝑘</m:t>
                                            </m:r>
                                          </m:sub>
                                        </m:sSub>
                                      </m:e>
                                    </m:func>
                                  </m:e>
                                  <m:e>
                                    <m:r>
                                      <a:rPr lang="zh-CN" altLang="en-US" sz="1600" i="0">
                                        <a:latin typeface="Cambria Math" panose="02040503050406030204" pitchFamily="18" charset="0"/>
                                      </a:rPr>
                                      <m:t>0</m:t>
                                    </m:r>
                                  </m:e>
                                </m:mr>
                                <m:mr>
                                  <m:e>
                                    <m:r>
                                      <a:rPr lang="zh-CN" altLang="en-US" sz="1600" i="0">
                                        <a:latin typeface="Cambria Math" panose="02040503050406030204" pitchFamily="18" charset="0"/>
                                      </a:rPr>
                                      <m:t>0</m:t>
                                    </m:r>
                                  </m:e>
                                  <m:e>
                                    <m:r>
                                      <a:rPr lang="zh-CN" altLang="en-US" sz="1600" i="0">
                                        <a:latin typeface="Cambria Math" panose="02040503050406030204" pitchFamily="18" charset="0"/>
                                      </a:rPr>
                                      <m:t>0</m:t>
                                    </m:r>
                                  </m:e>
                                  <m:e>
                                    <m:r>
                                      <a:rPr lang="zh-CN" altLang="en-US" sz="1600" i="0">
                                        <a:latin typeface="Cambria Math" panose="02040503050406030204" pitchFamily="18" charset="0"/>
                                      </a:rPr>
                                      <m:t>1</m:t>
                                    </m:r>
                                  </m:e>
                                </m:mr>
                              </m:m>
                            </m:e>
                          </m:d>
                          <m:r>
                            <a:rPr lang="zh-CN" altLang="en-US" sz="1600" i="0">
                              <a:latin typeface="Cambria Math" panose="02040503050406030204" pitchFamily="18" charset="0"/>
                            </a:rPr>
                            <m:t>⋅</m:t>
                          </m:r>
                          <m:bar>
                            <m:barPr>
                              <m:ctrlPr>
                                <a:rPr lang="zh-CN" altLang="en-US" sz="1600" i="1">
                                  <a:latin typeface="Cambria Math" panose="02040503050406030204" pitchFamily="18" charset="0"/>
                                </a:rPr>
                              </m:ctrlPr>
                            </m:barPr>
                            <m:e>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𝑖</m:t>
                                  </m:r>
                                </m:e>
                              </m:acc>
                            </m:e>
                          </m:bar>
                        </m:e>
                        <m:e>
                          <m:r>
                            <a:rPr lang="zh-CN" altLang="en-US" sz="1600" i="0">
                              <a:latin typeface="Cambria Math" panose="02040503050406030204" pitchFamily="18" charset="0"/>
                            </a:rPr>
                            <m:t>&amp;=</m:t>
                          </m:r>
                          <m:sSub>
                            <m:sSubPr>
                              <m:ctrlPr>
                                <a:rPr lang="zh-CN" altLang="en-US" sz="1600" i="1">
                                  <a:latin typeface="Cambria Math" panose="02040503050406030204" pitchFamily="18" charset="0"/>
                                </a:rPr>
                              </m:ctrlPr>
                            </m:sSubPr>
                            <m:e>
                              <m:d>
                                <m:dPr>
                                  <m:begChr m:val="["/>
                                  <m:endChr m:val="]"/>
                                  <m:ctrlPr>
                                    <a:rPr lang="zh-CN" altLang="en-US" sz="1600" i="1">
                                      <a:latin typeface="Cambria Math" panose="02040503050406030204" pitchFamily="18" charset="0"/>
                                    </a:rPr>
                                  </m:ctrlPr>
                                </m:dPr>
                                <m:e>
                                  <m:eqArr>
                                    <m:eqArrPr>
                                      <m:ctrlPr>
                                        <a:rPr lang="zh-CN" altLang="en-US" sz="1600" i="1">
                                          <a:latin typeface="Cambria Math" panose="02040503050406030204" pitchFamily="18" charset="0"/>
                                        </a:rPr>
                                      </m:ctrlPr>
                                    </m:eqArrPr>
                                    <m:e>
                                      <m:r>
                                        <a:rPr lang="zh-CN" altLang="en-US" sz="1600" i="0">
                                          <a:latin typeface="Cambria Math" panose="02040503050406030204" pitchFamily="18" charset="0"/>
                                        </a:rPr>
                                        <m:t>&amp;−</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𝐵</m:t>
                                          </m:r>
                                        </m:e>
                                        <m:sub>
                                          <m:r>
                                            <a:rPr lang="zh-CN" altLang="en-US" sz="1600" i="0">
                                              <a:latin typeface="Cambria Math" panose="02040503050406030204" pitchFamily="18" charset="0"/>
                                            </a:rPr>
                                            <m:t>2</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𝑉</m:t>
                                          </m:r>
                                        </m:e>
                                      </m:d>
                                      <m:func>
                                        <m:funcPr>
                                          <m:ctrlPr>
                                            <a:rPr lang="zh-CN" altLang="en-US" sz="1600" i="1">
                                              <a:latin typeface="Cambria Math" panose="02040503050406030204" pitchFamily="18" charset="0"/>
                                            </a:rPr>
                                          </m:ctrlPr>
                                        </m:funcPr>
                                        <m:fName>
                                          <m:r>
                                            <m:rPr>
                                              <m:sty m:val="p"/>
                                            </m:rPr>
                                            <a:rPr lang="zh-CN" altLang="en-US" sz="1600" i="0">
                                              <a:latin typeface="Cambria Math" panose="02040503050406030204" pitchFamily="18" charset="0"/>
                                            </a:rPr>
                                            <m:t>sin</m:t>
                                          </m:r>
                                        </m:fName>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1">
                                                  <a:latin typeface="Cambria Math" panose="02040503050406030204" pitchFamily="18" charset="0"/>
                                                </a:rPr>
                                                <m:t>𝑘</m:t>
                                              </m:r>
                                            </m:sub>
                                          </m:sSub>
                                        </m:e>
                                      </m:func>
                                    </m:e>
                                    <m:e>
                                      <m:r>
                                        <a:rPr lang="zh-CN" altLang="en-US" sz="1600" i="0">
                                          <a:latin typeface="Cambria Math" panose="02040503050406030204" pitchFamily="18" charset="0"/>
                                        </a:rPr>
                                        <m:t>&amp;</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𝐵</m:t>
                                          </m:r>
                                        </m:e>
                                        <m:sub>
                                          <m:r>
                                            <a:rPr lang="zh-CN" altLang="en-US" sz="1600" i="0">
                                              <a:latin typeface="Cambria Math" panose="02040503050406030204" pitchFamily="18" charset="0"/>
                                            </a:rPr>
                                            <m:t>2</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𝑉</m:t>
                                          </m:r>
                                        </m:e>
                                      </m:d>
                                      <m:func>
                                        <m:funcPr>
                                          <m:ctrlPr>
                                            <a:rPr lang="zh-CN" altLang="en-US" sz="1600" i="1">
                                              <a:latin typeface="Cambria Math" panose="02040503050406030204" pitchFamily="18" charset="0"/>
                                            </a:rPr>
                                          </m:ctrlPr>
                                        </m:funcPr>
                                        <m:fName>
                                          <m:r>
                                            <m:rPr>
                                              <m:sty m:val="p"/>
                                            </m:rPr>
                                            <a:rPr lang="zh-CN" altLang="en-US" sz="1600" i="0">
                                              <a:latin typeface="Cambria Math" panose="02040503050406030204" pitchFamily="18" charset="0"/>
                                            </a:rPr>
                                            <m:t>cos</m:t>
                                          </m:r>
                                        </m:fName>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𝜃</m:t>
                                              </m:r>
                                            </m:e>
                                            <m:sub>
                                              <m:r>
                                                <a:rPr lang="zh-CN" altLang="en-US" sz="1600" i="1">
                                                  <a:latin typeface="Cambria Math" panose="02040503050406030204" pitchFamily="18" charset="0"/>
                                                </a:rPr>
                                                <m:t>𝑘</m:t>
                                              </m:r>
                                            </m:sub>
                                          </m:sSub>
                                        </m:e>
                                      </m:func>
                                    </m:e>
                                    <m:e>
                                      <m:r>
                                        <a:rPr lang="zh-CN" altLang="en-US" sz="1600" i="0">
                                          <a:latin typeface="Cambria Math" panose="02040503050406030204" pitchFamily="18" charset="0"/>
                                        </a:rPr>
                                        <m:t>&amp;</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𝐵</m:t>
                                          </m:r>
                                        </m:e>
                                        <m:sub>
                                          <m:r>
                                            <a:rPr lang="zh-CN" altLang="en-US" sz="1600" i="0">
                                              <a:latin typeface="Cambria Math" panose="02040503050406030204" pitchFamily="18" charset="0"/>
                                            </a:rPr>
                                            <m:t>3</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𝑉</m:t>
                                          </m:r>
                                        </m:e>
                                      </m:d>
                                    </m:e>
                                  </m:eqArr>
                                </m:e>
                              </m:d>
                            </m:e>
                            <m:sub>
                              <m:bar>
                                <m:barPr>
                                  <m:ctrlPr>
                                    <a:rPr lang="zh-CN" altLang="en-US" sz="1600" i="1">
                                      <a:latin typeface="Cambria Math" panose="02040503050406030204" pitchFamily="18" charset="0"/>
                                    </a:rPr>
                                  </m:ctrlPr>
                                </m:barPr>
                                <m:e>
                                  <m:acc>
                                    <m:accPr>
                                      <m:chr m:val="⃗"/>
                                      <m:ctrlPr>
                                        <a:rPr lang="zh-CN" altLang="en-US" sz="1600" i="1">
                                          <a:latin typeface="Cambria Math" panose="02040503050406030204" pitchFamily="18" charset="0"/>
                                        </a:rPr>
                                      </m:ctrlPr>
                                    </m:accPr>
                                    <m:e>
                                      <m:r>
                                        <a:rPr lang="zh-CN" altLang="en-US" sz="1600" i="1">
                                          <a:latin typeface="Cambria Math" panose="02040503050406030204" pitchFamily="18" charset="0"/>
                                        </a:rPr>
                                        <m:t>𝑖</m:t>
                                      </m:r>
                                    </m:e>
                                  </m:acc>
                                </m:e>
                              </m:bar>
                            </m:sub>
                          </m:sSub>
                        </m:e>
                      </m:eqArr>
                    </m:oMath>
                  </m:oMathPara>
                </a14:m>
                <a:endParaRPr lang="zh-CN" altLang="en-US" sz="1600" dirty="0"/>
              </a:p>
            </p:txBody>
          </p:sp>
        </mc:Choice>
        <mc:Fallback xmlns="">
          <p:sp>
            <p:nvSpPr>
              <p:cNvPr id="7" name="矩形 6">
                <a:extLst>
                  <a:ext uri="{FF2B5EF4-FFF2-40B4-BE49-F238E27FC236}">
                    <a16:creationId xmlns:a16="http://schemas.microsoft.com/office/drawing/2014/main" id="{3B037DE9-BCDA-4AC1-AF40-BAF1F392AE4B}"/>
                  </a:ext>
                </a:extLst>
              </p:cNvPr>
              <p:cNvSpPr>
                <a:spLocks noRot="1" noChangeAspect="1" noMove="1" noResize="1" noEditPoints="1" noAdjustHandles="1" noChangeArrowheads="1" noChangeShapeType="1" noTextEdit="1"/>
              </p:cNvSpPr>
              <p:nvPr/>
            </p:nvSpPr>
            <p:spPr>
              <a:xfrm>
                <a:off x="1729980" y="3106621"/>
                <a:ext cx="4049698" cy="18246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B550EA7-581E-4D97-9370-C9D0A7F0C106}"/>
                  </a:ext>
                </a:extLst>
              </p:cNvPr>
              <p:cNvSpPr/>
              <p:nvPr/>
            </p:nvSpPr>
            <p:spPr>
              <a:xfrm>
                <a:off x="1559496" y="5270901"/>
                <a:ext cx="6978469" cy="6672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𝐵</m:t>
                      </m:r>
                      <m:d>
                        <m:dPr>
                          <m:ctrlPr>
                            <a:rPr lang="zh-CN" altLang="en-US" sz="1600" i="1">
                              <a:latin typeface="Cambria Math" panose="02040503050406030204" pitchFamily="18" charset="0"/>
                            </a:rPr>
                          </m:ctrlPr>
                        </m:dPr>
                        <m:e>
                          <m:r>
                            <a:rPr lang="zh-CN" altLang="en-US" sz="1600" i="1">
                              <a:latin typeface="Cambria Math" panose="02040503050406030204" pitchFamily="18" charset="0"/>
                            </a:rPr>
                            <m:t>𝑦</m:t>
                          </m:r>
                          <m:r>
                            <a:rPr lang="zh-CN" altLang="en-US" sz="1600">
                              <a:latin typeface="Cambria Math" panose="02040503050406030204" pitchFamily="18" charset="0"/>
                            </a:rPr>
                            <m:t>,</m:t>
                          </m:r>
                          <m:r>
                            <a:rPr lang="zh-CN" altLang="en-US" sz="1600" i="1">
                              <a:latin typeface="Cambria Math" panose="02040503050406030204" pitchFamily="18" charset="0"/>
                            </a:rPr>
                            <m:t>𝑧</m:t>
                          </m:r>
                        </m:e>
                      </m:d>
                      <m:r>
                        <a:rPr lang="zh-CN" altLang="en-US" sz="160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a:latin typeface="Cambria Math" panose="02040503050406030204" pitchFamily="18" charset="0"/>
                            </a:rPr>
                            <m:t>1</m:t>
                          </m:r>
                        </m:num>
                        <m:den>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𝑣</m:t>
                                  </m:r>
                                </m:e>
                                <m:sub>
                                  <m:r>
                                    <a:rPr lang="zh-CN" altLang="en-US" sz="1600" i="1">
                                      <a:latin typeface="Cambria Math" panose="02040503050406030204" pitchFamily="18" charset="0"/>
                                    </a:rPr>
                                    <m:t>𝑦</m:t>
                                  </m:r>
                                  <m:r>
                                    <a:rPr lang="zh-CN" altLang="en-US" sz="1600">
                                      <a:latin typeface="Cambria Math" panose="02040503050406030204" pitchFamily="18" charset="0"/>
                                    </a:rPr>
                                    <m:t>2</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𝑣</m:t>
                                  </m:r>
                                </m:e>
                                <m:sub>
                                  <m:r>
                                    <a:rPr lang="zh-CN" altLang="en-US" sz="1600" i="1">
                                      <a:latin typeface="Cambria Math" panose="02040503050406030204" pitchFamily="18" charset="0"/>
                                    </a:rPr>
                                    <m:t>𝑦</m:t>
                                  </m:r>
                                  <m:r>
                                    <a:rPr lang="zh-CN" altLang="en-US" sz="1600">
                                      <a:latin typeface="Cambria Math" panose="02040503050406030204" pitchFamily="18" charset="0"/>
                                    </a:rPr>
                                    <m:t>1</m:t>
                                  </m:r>
                                </m:sub>
                              </m:sSub>
                            </m:e>
                          </m:d>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𝑣</m:t>
                                  </m:r>
                                </m:e>
                                <m:sub>
                                  <m:r>
                                    <a:rPr lang="zh-CN" altLang="en-US" sz="1600" i="1">
                                      <a:latin typeface="Cambria Math" panose="02040503050406030204" pitchFamily="18" charset="0"/>
                                    </a:rPr>
                                    <m:t>𝑧</m:t>
                                  </m:r>
                                  <m:r>
                                    <a:rPr lang="zh-CN" altLang="en-US" sz="1600">
                                      <a:latin typeface="Cambria Math" panose="02040503050406030204" pitchFamily="18" charset="0"/>
                                    </a:rPr>
                                    <m:t>2</m:t>
                                  </m:r>
                                </m:sub>
                              </m:sSub>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𝑣</m:t>
                                  </m:r>
                                </m:e>
                                <m:sub>
                                  <m:r>
                                    <a:rPr lang="zh-CN" altLang="en-US" sz="1600" i="1">
                                      <a:latin typeface="Cambria Math" panose="02040503050406030204" pitchFamily="18" charset="0"/>
                                    </a:rPr>
                                    <m:t>𝑧</m:t>
                                  </m:r>
                                  <m:r>
                                    <a:rPr lang="zh-CN" altLang="en-US" sz="1600">
                                      <a:latin typeface="Cambria Math" panose="02040503050406030204" pitchFamily="18" charset="0"/>
                                    </a:rPr>
                                    <m:t>1</m:t>
                                  </m:r>
                                </m:sub>
                              </m:sSub>
                            </m:e>
                          </m:d>
                        </m:den>
                      </m:f>
                      <m:d>
                        <m:dPr>
                          <m:begChr m:val="["/>
                          <m:endChr m:val="]"/>
                          <m:ctrlPr>
                            <a:rPr lang="zh-CN" altLang="en-US" sz="1600" i="1">
                              <a:latin typeface="Cambria Math" panose="02040503050406030204" pitchFamily="18" charset="0"/>
                            </a:rPr>
                          </m:ctrlPr>
                        </m:dPr>
                        <m:e>
                          <m:m>
                            <m:mPr>
                              <m:plcHide m:val="on"/>
                              <m:mcs>
                                <m:mc>
                                  <m:mcPr>
                                    <m:count m:val="2"/>
                                    <m:mcJc m:val="center"/>
                                  </m:mcPr>
                                </m:mc>
                              </m:mcs>
                              <m:ctrlPr>
                                <a:rPr lang="zh-CN" altLang="en-US" sz="1600" i="1">
                                  <a:latin typeface="Cambria Math" panose="02040503050406030204" pitchFamily="18" charset="0"/>
                                </a:rPr>
                              </m:ctrlPr>
                            </m:mPr>
                            <m:m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𝑣</m:t>
                                    </m:r>
                                  </m:e>
                                  <m:sub>
                                    <m:r>
                                      <a:rPr lang="zh-CN" altLang="en-US" sz="1600" i="1">
                                        <a:latin typeface="Cambria Math" panose="02040503050406030204" pitchFamily="18" charset="0"/>
                                      </a:rPr>
                                      <m:t>𝑦</m:t>
                                    </m:r>
                                    <m:r>
                                      <a:rPr lang="zh-CN" altLang="en-US" sz="1600">
                                        <a:latin typeface="Cambria Math" panose="02040503050406030204" pitchFamily="18" charset="0"/>
                                      </a:rPr>
                                      <m:t>2</m:t>
                                    </m:r>
                                  </m:sub>
                                </m:sSub>
                                <m:r>
                                  <a:rPr lang="zh-CN" altLang="en-US" sz="1600">
                                    <a:latin typeface="Cambria Math" panose="02040503050406030204" pitchFamily="18" charset="0"/>
                                  </a:rPr>
                                  <m:t>−</m:t>
                                </m:r>
                                <m:r>
                                  <a:rPr lang="zh-CN" altLang="en-US" sz="1600" i="1">
                                    <a:latin typeface="Cambria Math" panose="02040503050406030204" pitchFamily="18" charset="0"/>
                                  </a:rPr>
                                  <m:t>𝑦</m:t>
                                </m:r>
                              </m:e>
                              <m:e>
                                <m:r>
                                  <a:rPr lang="zh-CN" altLang="en-US" sz="1600" i="1">
                                    <a:latin typeface="Cambria Math" panose="02040503050406030204" pitchFamily="18" charset="0"/>
                                  </a:rPr>
                                  <m:t>𝑦</m:t>
                                </m:r>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𝑣</m:t>
                                    </m:r>
                                  </m:e>
                                  <m:sub>
                                    <m:r>
                                      <a:rPr lang="zh-CN" altLang="en-US" sz="1600" i="1">
                                        <a:latin typeface="Cambria Math" panose="02040503050406030204" pitchFamily="18" charset="0"/>
                                      </a:rPr>
                                      <m:t>𝑦</m:t>
                                    </m:r>
                                    <m:r>
                                      <a:rPr lang="zh-CN" altLang="en-US" sz="1600">
                                        <a:latin typeface="Cambria Math" panose="02040503050406030204" pitchFamily="18" charset="0"/>
                                      </a:rPr>
                                      <m:t>1</m:t>
                                    </m:r>
                                  </m:sub>
                                </m:sSub>
                              </m:e>
                            </m:mr>
                          </m:m>
                        </m:e>
                      </m:d>
                      <m:d>
                        <m:dPr>
                          <m:begChr m:val="["/>
                          <m:endChr m:val="]"/>
                          <m:ctrlPr>
                            <a:rPr lang="zh-CN" altLang="en-US" sz="1600" i="1">
                              <a:latin typeface="Cambria Math" panose="02040503050406030204" pitchFamily="18" charset="0"/>
                            </a:rPr>
                          </m:ctrlPr>
                        </m:dPr>
                        <m:e>
                          <m:m>
                            <m:mPr>
                              <m:plcHide m:val="on"/>
                              <m:mcs>
                                <m:mc>
                                  <m:mcPr>
                                    <m:count m:val="2"/>
                                    <m:mcJc m:val="center"/>
                                  </m:mcPr>
                                </m:mc>
                              </m:mcs>
                              <m:ctrlPr>
                                <a:rPr lang="zh-CN" altLang="en-US" sz="1600" i="1">
                                  <a:latin typeface="Cambria Math" panose="02040503050406030204" pitchFamily="18" charset="0"/>
                                </a:rPr>
                              </m:ctrlPr>
                            </m:mPr>
                            <m:m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𝐵</m:t>
                                    </m:r>
                                  </m:e>
                                  <m:sub>
                                    <m:r>
                                      <a:rPr lang="zh-CN" altLang="en-US" sz="1600" i="1">
                                        <a:latin typeface="Cambria Math" panose="02040503050406030204" pitchFamily="18" charset="0"/>
                                      </a:rPr>
                                      <m:t>𝑦</m:t>
                                    </m:r>
                                    <m:r>
                                      <a:rPr lang="zh-CN" altLang="en-US" sz="1600">
                                        <a:latin typeface="Cambria Math" panose="02040503050406030204" pitchFamily="18" charset="0"/>
                                      </a:rPr>
                                      <m:t>1</m:t>
                                    </m:r>
                                    <m:r>
                                      <a:rPr lang="zh-CN" altLang="en-US" sz="1600" i="1">
                                        <a:latin typeface="Cambria Math" panose="02040503050406030204" pitchFamily="18" charset="0"/>
                                      </a:rPr>
                                      <m:t>𝑧</m:t>
                                    </m:r>
                                    <m:r>
                                      <a:rPr lang="zh-CN" altLang="en-US" sz="1600">
                                        <a:latin typeface="Cambria Math" panose="02040503050406030204" pitchFamily="18" charset="0"/>
                                      </a:rPr>
                                      <m:t>1</m:t>
                                    </m:r>
                                  </m:sub>
                                </m:sSub>
                              </m:e>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𝐵</m:t>
                                    </m:r>
                                  </m:e>
                                  <m:sub>
                                    <m:r>
                                      <a:rPr lang="zh-CN" altLang="en-US" sz="1600" i="1">
                                        <a:latin typeface="Cambria Math" panose="02040503050406030204" pitchFamily="18" charset="0"/>
                                      </a:rPr>
                                      <m:t>𝑦</m:t>
                                    </m:r>
                                    <m:r>
                                      <a:rPr lang="zh-CN" altLang="en-US" sz="1600">
                                        <a:latin typeface="Cambria Math" panose="02040503050406030204" pitchFamily="18" charset="0"/>
                                      </a:rPr>
                                      <m:t>1</m:t>
                                    </m:r>
                                    <m:r>
                                      <a:rPr lang="zh-CN" altLang="en-US" sz="1600" i="1">
                                        <a:latin typeface="Cambria Math" panose="02040503050406030204" pitchFamily="18" charset="0"/>
                                      </a:rPr>
                                      <m:t>𝑧</m:t>
                                    </m:r>
                                    <m:r>
                                      <a:rPr lang="zh-CN" altLang="en-US" sz="1600">
                                        <a:latin typeface="Cambria Math" panose="02040503050406030204" pitchFamily="18" charset="0"/>
                                      </a:rPr>
                                      <m:t>2</m:t>
                                    </m:r>
                                  </m:sub>
                                </m:sSub>
                              </m:e>
                            </m:mr>
                            <m:m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𝐵</m:t>
                                    </m:r>
                                  </m:e>
                                  <m:sub>
                                    <m:r>
                                      <a:rPr lang="zh-CN" altLang="en-US" sz="1600" i="1">
                                        <a:latin typeface="Cambria Math" panose="02040503050406030204" pitchFamily="18" charset="0"/>
                                      </a:rPr>
                                      <m:t>𝑦</m:t>
                                    </m:r>
                                    <m:r>
                                      <a:rPr lang="zh-CN" altLang="en-US" sz="1600">
                                        <a:latin typeface="Cambria Math" panose="02040503050406030204" pitchFamily="18" charset="0"/>
                                      </a:rPr>
                                      <m:t>2</m:t>
                                    </m:r>
                                    <m:r>
                                      <a:rPr lang="zh-CN" altLang="en-US" sz="1600" i="1">
                                        <a:latin typeface="Cambria Math" panose="02040503050406030204" pitchFamily="18" charset="0"/>
                                      </a:rPr>
                                      <m:t>𝑧</m:t>
                                    </m:r>
                                    <m:r>
                                      <a:rPr lang="zh-CN" altLang="en-US" sz="1600">
                                        <a:latin typeface="Cambria Math" panose="02040503050406030204" pitchFamily="18" charset="0"/>
                                      </a:rPr>
                                      <m:t>1</m:t>
                                    </m:r>
                                  </m:sub>
                                </m:sSub>
                              </m:e>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𝐵</m:t>
                                    </m:r>
                                  </m:e>
                                  <m:sub>
                                    <m:r>
                                      <a:rPr lang="zh-CN" altLang="en-US" sz="1600" i="1">
                                        <a:latin typeface="Cambria Math" panose="02040503050406030204" pitchFamily="18" charset="0"/>
                                      </a:rPr>
                                      <m:t>𝑦</m:t>
                                    </m:r>
                                    <m:r>
                                      <a:rPr lang="zh-CN" altLang="en-US" sz="1600">
                                        <a:latin typeface="Cambria Math" panose="02040503050406030204" pitchFamily="18" charset="0"/>
                                      </a:rPr>
                                      <m:t>2</m:t>
                                    </m:r>
                                    <m:r>
                                      <a:rPr lang="zh-CN" altLang="en-US" sz="1600" i="1">
                                        <a:latin typeface="Cambria Math" panose="02040503050406030204" pitchFamily="18" charset="0"/>
                                      </a:rPr>
                                      <m:t>𝑧</m:t>
                                    </m:r>
                                    <m:r>
                                      <a:rPr lang="zh-CN" altLang="en-US" sz="1600">
                                        <a:latin typeface="Cambria Math" panose="02040503050406030204" pitchFamily="18" charset="0"/>
                                      </a:rPr>
                                      <m:t>2</m:t>
                                    </m:r>
                                  </m:sub>
                                </m:sSub>
                              </m:e>
                            </m:mr>
                          </m:m>
                        </m:e>
                      </m:d>
                      <m:d>
                        <m:dPr>
                          <m:begChr m:val="["/>
                          <m:endChr m:val="]"/>
                          <m:ctrlPr>
                            <a:rPr lang="zh-CN" altLang="en-US" sz="1600" i="1">
                              <a:latin typeface="Cambria Math" panose="02040503050406030204" pitchFamily="18" charset="0"/>
                            </a:rPr>
                          </m:ctrlPr>
                        </m:dPr>
                        <m:e>
                          <m:eqArr>
                            <m:eqArrPr>
                              <m:ctrlPr>
                                <a:rPr lang="zh-CN" altLang="en-US" sz="1600" i="1">
                                  <a:latin typeface="Cambria Math" panose="02040503050406030204" pitchFamily="18" charset="0"/>
                                </a:rPr>
                              </m:ctrlPr>
                            </m:eqArrPr>
                            <m:e>
                              <m:r>
                                <a:rPr lang="zh-CN" altLang="en-US" sz="1600">
                                  <a:latin typeface="Cambria Math" panose="02040503050406030204" pitchFamily="18" charset="0"/>
                                </a:rPr>
                                <m:t>&amp;</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𝑣</m:t>
                                  </m:r>
                                </m:e>
                                <m:sub>
                                  <m:r>
                                    <a:rPr lang="zh-CN" altLang="en-US" sz="1600" i="1">
                                      <a:latin typeface="Cambria Math" panose="02040503050406030204" pitchFamily="18" charset="0"/>
                                    </a:rPr>
                                    <m:t>𝑧</m:t>
                                  </m:r>
                                  <m:r>
                                    <a:rPr lang="zh-CN" altLang="en-US" sz="1600">
                                      <a:latin typeface="Cambria Math" panose="02040503050406030204" pitchFamily="18" charset="0"/>
                                    </a:rPr>
                                    <m:t>2</m:t>
                                  </m:r>
                                </m:sub>
                              </m:sSub>
                              <m:r>
                                <a:rPr lang="zh-CN" altLang="en-US" sz="1600">
                                  <a:latin typeface="Cambria Math" panose="02040503050406030204" pitchFamily="18" charset="0"/>
                                </a:rPr>
                                <m:t>−</m:t>
                              </m:r>
                              <m:r>
                                <a:rPr lang="zh-CN" altLang="en-US" sz="1600" i="1">
                                  <a:latin typeface="Cambria Math" panose="02040503050406030204" pitchFamily="18" charset="0"/>
                                </a:rPr>
                                <m:t>𝑧</m:t>
                              </m:r>
                            </m:e>
                            <m:e>
                              <m:r>
                                <a:rPr lang="zh-CN" altLang="en-US" sz="1600">
                                  <a:latin typeface="Cambria Math" panose="02040503050406030204" pitchFamily="18" charset="0"/>
                                </a:rPr>
                                <m:t>&amp;</m:t>
                              </m:r>
                              <m:r>
                                <a:rPr lang="zh-CN" altLang="en-US" sz="1600" i="1">
                                  <a:latin typeface="Cambria Math" panose="02040503050406030204" pitchFamily="18" charset="0"/>
                                </a:rPr>
                                <m:t>𝑧</m:t>
                              </m:r>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𝑣</m:t>
                                  </m:r>
                                </m:e>
                                <m:sub>
                                  <m:r>
                                    <a:rPr lang="zh-CN" altLang="en-US" sz="1600" i="1">
                                      <a:latin typeface="Cambria Math" panose="02040503050406030204" pitchFamily="18" charset="0"/>
                                    </a:rPr>
                                    <m:t>𝑧</m:t>
                                  </m:r>
                                  <m:r>
                                    <a:rPr lang="zh-CN" altLang="en-US" sz="1600">
                                      <a:latin typeface="Cambria Math" panose="02040503050406030204" pitchFamily="18" charset="0"/>
                                    </a:rPr>
                                    <m:t>1</m:t>
                                  </m:r>
                                </m:sub>
                              </m:sSub>
                            </m:e>
                          </m:eqArr>
                        </m:e>
                      </m:d>
                    </m:oMath>
                  </m:oMathPara>
                </a14:m>
                <a:endParaRPr lang="zh-CN" altLang="en-US" sz="1600" dirty="0"/>
              </a:p>
            </p:txBody>
          </p:sp>
        </mc:Choice>
        <mc:Fallback xmlns="">
          <p:sp>
            <p:nvSpPr>
              <p:cNvPr id="8" name="矩形 7">
                <a:extLst>
                  <a:ext uri="{FF2B5EF4-FFF2-40B4-BE49-F238E27FC236}">
                    <a16:creationId xmlns:a16="http://schemas.microsoft.com/office/drawing/2014/main" id="{0B550EA7-581E-4D97-9370-C9D0A7F0C106}"/>
                  </a:ext>
                </a:extLst>
              </p:cNvPr>
              <p:cNvSpPr>
                <a:spLocks noRot="1" noChangeAspect="1" noMove="1" noResize="1" noEditPoints="1" noAdjustHandles="1" noChangeArrowheads="1" noChangeShapeType="1" noTextEdit="1"/>
              </p:cNvSpPr>
              <p:nvPr/>
            </p:nvSpPr>
            <p:spPr>
              <a:xfrm>
                <a:off x="1559496" y="5270901"/>
                <a:ext cx="6978469" cy="667234"/>
              </a:xfrm>
              <a:prstGeom prst="rect">
                <a:avLst/>
              </a:prstGeom>
              <a:blipFill>
                <a:blip r:embed="rId6"/>
                <a:stretch>
                  <a:fillRect/>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B5F8DB47-34F7-44E7-A4FA-E302D31CE42A}"/>
              </a:ext>
            </a:extLst>
          </p:cNvPr>
          <p:cNvGrpSpPr/>
          <p:nvPr/>
        </p:nvGrpSpPr>
        <p:grpSpPr>
          <a:xfrm>
            <a:off x="8624348" y="1971253"/>
            <a:ext cx="3240000" cy="2915493"/>
            <a:chOff x="6255801" y="3236572"/>
            <a:chExt cx="3240000" cy="2915493"/>
          </a:xfrm>
        </p:grpSpPr>
        <p:sp>
          <p:nvSpPr>
            <p:cNvPr id="23" name="矩形: 圆角 22">
              <a:extLst>
                <a:ext uri="{FF2B5EF4-FFF2-40B4-BE49-F238E27FC236}">
                  <a16:creationId xmlns:a16="http://schemas.microsoft.com/office/drawing/2014/main" id="{437A091D-7FB8-4EB6-B1FD-1C468D1F4C26}"/>
                </a:ext>
              </a:extLst>
            </p:cNvPr>
            <p:cNvSpPr/>
            <p:nvPr/>
          </p:nvSpPr>
          <p:spPr>
            <a:xfrm>
              <a:off x="6255801" y="3236572"/>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Koordinaten vom Punkt K</a:t>
              </a:r>
              <a:endParaRPr lang="de-DE" altLang="zh-CN" dirty="0">
                <a:solidFill>
                  <a:schemeClr val="bg1"/>
                </a:solidFill>
              </a:endParaRPr>
            </a:p>
          </p:txBody>
        </p:sp>
        <p:sp>
          <p:nvSpPr>
            <p:cNvPr id="24" name="矩形: 圆角 23">
              <a:extLst>
                <a:ext uri="{FF2B5EF4-FFF2-40B4-BE49-F238E27FC236}">
                  <a16:creationId xmlns:a16="http://schemas.microsoft.com/office/drawing/2014/main" id="{C98B3A26-257C-43FD-A54B-14B30B7519A3}"/>
                </a:ext>
              </a:extLst>
            </p:cNvPr>
            <p:cNvSpPr/>
            <p:nvPr/>
          </p:nvSpPr>
          <p:spPr>
            <a:xfrm>
              <a:off x="6255801" y="4088403"/>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Koordinaten vom Punkt V</a:t>
              </a:r>
              <a:endParaRPr lang="de-DE" altLang="zh-CN" dirty="0">
                <a:solidFill>
                  <a:schemeClr val="bg1"/>
                </a:solidFill>
              </a:endParaRPr>
            </a:p>
          </p:txBody>
        </p:sp>
        <p:sp>
          <p:nvSpPr>
            <p:cNvPr id="25" name="矩形: 圆角 24">
              <a:extLst>
                <a:ext uri="{FF2B5EF4-FFF2-40B4-BE49-F238E27FC236}">
                  <a16:creationId xmlns:a16="http://schemas.microsoft.com/office/drawing/2014/main" id="{438913DD-CA5C-4A4A-AA40-DED3DE78136C}"/>
                </a:ext>
              </a:extLst>
            </p:cNvPr>
            <p:cNvSpPr/>
            <p:nvPr/>
          </p:nvSpPr>
          <p:spPr>
            <a:xfrm>
              <a:off x="6255801" y="4940234"/>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MFD am Punkt V</a:t>
              </a:r>
              <a:endParaRPr lang="de-DE" altLang="zh-CN" dirty="0">
                <a:solidFill>
                  <a:schemeClr val="bg1"/>
                </a:solidFill>
              </a:endParaRPr>
            </a:p>
          </p:txBody>
        </p:sp>
        <p:sp>
          <p:nvSpPr>
            <p:cNvPr id="26" name="矩形: 圆角 25">
              <a:extLst>
                <a:ext uri="{FF2B5EF4-FFF2-40B4-BE49-F238E27FC236}">
                  <a16:creationId xmlns:a16="http://schemas.microsoft.com/office/drawing/2014/main" id="{4BAB8890-312A-4411-BA55-E09C2CF71547}"/>
                </a:ext>
              </a:extLst>
            </p:cNvPr>
            <p:cNvSpPr/>
            <p:nvPr/>
          </p:nvSpPr>
          <p:spPr>
            <a:xfrm>
              <a:off x="6255801" y="5792065"/>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MFD am Punkt K</a:t>
              </a:r>
              <a:endParaRPr lang="de-DE" altLang="zh-CN" dirty="0">
                <a:solidFill>
                  <a:schemeClr val="bg1"/>
                </a:solidFill>
              </a:endParaRPr>
            </a:p>
          </p:txBody>
        </p:sp>
        <p:sp>
          <p:nvSpPr>
            <p:cNvPr id="27" name="箭头: 下 26">
              <a:extLst>
                <a:ext uri="{FF2B5EF4-FFF2-40B4-BE49-F238E27FC236}">
                  <a16:creationId xmlns:a16="http://schemas.microsoft.com/office/drawing/2014/main" id="{14154D38-0436-45F8-BFFC-23890F8346C3}"/>
                </a:ext>
              </a:extLst>
            </p:cNvPr>
            <p:cNvSpPr/>
            <p:nvPr/>
          </p:nvSpPr>
          <p:spPr>
            <a:xfrm>
              <a:off x="7803793" y="3748816"/>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27">
              <a:extLst>
                <a:ext uri="{FF2B5EF4-FFF2-40B4-BE49-F238E27FC236}">
                  <a16:creationId xmlns:a16="http://schemas.microsoft.com/office/drawing/2014/main" id="{B7DCCB32-B4CE-4D04-B565-822FD30A5AB3}"/>
                </a:ext>
              </a:extLst>
            </p:cNvPr>
            <p:cNvSpPr/>
            <p:nvPr/>
          </p:nvSpPr>
          <p:spPr>
            <a:xfrm>
              <a:off x="7803793" y="4600647"/>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3CE4021F-7635-4A11-9935-BF444B8B71F7}"/>
                </a:ext>
              </a:extLst>
            </p:cNvPr>
            <p:cNvSpPr/>
            <p:nvPr/>
          </p:nvSpPr>
          <p:spPr>
            <a:xfrm>
              <a:off x="7803793" y="5452478"/>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1008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pPr>
              <a:defRPr/>
            </a:pPr>
            <a:r>
              <a:rPr lang="de-DE" altLang="de-DE" dirty="0">
                <a:latin typeface="+mn-lt"/>
              </a:rPr>
              <a:t>ZHAO, Haibin</a:t>
            </a:r>
          </a:p>
        </p:txBody>
      </p:sp>
      <p:sp>
        <p:nvSpPr>
          <p:cNvPr id="4" name="Titel 3"/>
          <p:cNvSpPr>
            <a:spLocks noGrp="1"/>
          </p:cNvSpPr>
          <p:nvPr>
            <p:ph type="title"/>
          </p:nvPr>
        </p:nvSpPr>
        <p:spPr/>
        <p:txBody>
          <a:bodyPr/>
          <a:lstStyle/>
          <a:p>
            <a:r>
              <a:rPr lang="en-US" altLang="zh-CN" dirty="0" err="1"/>
              <a:t>Modellierung</a:t>
            </a:r>
            <a:r>
              <a:rPr lang="en-US" altLang="zh-CN" dirty="0"/>
              <a:t> von </a:t>
            </a:r>
            <a:r>
              <a:rPr lang="en-US" altLang="zh-CN" dirty="0" err="1"/>
              <a:t>zylindrischen</a:t>
            </a:r>
            <a:r>
              <a:rPr lang="en-US" altLang="zh-CN" dirty="0"/>
              <a:t> </a:t>
            </a:r>
            <a:r>
              <a:rPr lang="en-US" altLang="zh-CN" dirty="0" err="1"/>
              <a:t>Magneten</a:t>
            </a:r>
            <a:endParaRPr lang="zh-CN" altLang="en-US" dirty="0"/>
          </a:p>
        </p:txBody>
      </p:sp>
      <p:sp>
        <p:nvSpPr>
          <p:cNvPr id="5" name="Textplatzhalter 4"/>
          <p:cNvSpPr>
            <a:spLocks noGrp="1"/>
          </p:cNvSpPr>
          <p:nvPr>
            <p:ph type="body" sz="quarter" idx="11"/>
          </p:nvPr>
        </p:nvSpPr>
        <p:spPr/>
        <p:txBody>
          <a:bodyPr/>
          <a:lstStyle/>
          <a:p>
            <a:r>
              <a:rPr lang="de-DE" dirty="0"/>
              <a:t>Magnetisches Tracking-System</a:t>
            </a:r>
          </a:p>
        </p:txBody>
      </p:sp>
      <p:sp>
        <p:nvSpPr>
          <p:cNvPr id="6" name="Inhaltsplatzhalter 5"/>
          <p:cNvSpPr>
            <a:spLocks noGrp="1"/>
          </p:cNvSpPr>
          <p:nvPr>
            <p:ph sz="quarter" idx="12"/>
          </p:nvPr>
        </p:nvSpPr>
        <p:spPr/>
        <p:txBody>
          <a:bodyPr/>
          <a:lstStyle/>
          <a:p>
            <a:r>
              <a:rPr lang="de-DE" altLang="zh-CN" kern="100" dirty="0"/>
              <a:t>Theoretische Formel und Numerische Lösung</a:t>
            </a:r>
            <a:endParaRPr lang="zh-CN" altLang="zh-CN" kern="100" dirty="0"/>
          </a:p>
          <a:p>
            <a:endParaRPr lang="de-DE" dirty="0"/>
          </a:p>
        </p:txBody>
      </p:sp>
      <p:sp>
        <p:nvSpPr>
          <p:cNvPr id="11" name="内容占位符 10">
            <a:extLst>
              <a:ext uri="{FF2B5EF4-FFF2-40B4-BE49-F238E27FC236}">
                <a16:creationId xmlns:a16="http://schemas.microsoft.com/office/drawing/2014/main" id="{6DA9B30D-BF47-4443-98E0-7762AD8CF843}"/>
              </a:ext>
            </a:extLst>
          </p:cNvPr>
          <p:cNvSpPr>
            <a:spLocks noGrp="1"/>
          </p:cNvSpPr>
          <p:nvPr>
            <p:ph idx="1"/>
          </p:nvPr>
        </p:nvSpPr>
        <p:spPr>
          <a:xfrm>
            <a:off x="522821" y="1198563"/>
            <a:ext cx="4061012" cy="4894262"/>
          </a:xfrm>
        </p:spPr>
        <p:txBody>
          <a:bodyPr/>
          <a:lstStyle/>
          <a:p>
            <a:r>
              <a:rPr lang="en-GB" altLang="zh-CN" dirty="0" err="1"/>
              <a:t>Biot</a:t>
            </a:r>
            <a:r>
              <a:rPr lang="en-GB" altLang="zh-CN" dirty="0"/>
              <a:t>-Savart-</a:t>
            </a:r>
            <a:r>
              <a:rPr lang="en-GB" altLang="zh-CN" dirty="0" err="1"/>
              <a:t>Gesetz</a:t>
            </a:r>
            <a:endParaRPr lang="en-GB" altLang="zh-CN" dirty="0"/>
          </a:p>
          <a:p>
            <a:pPr marL="0" indent="0">
              <a:buNone/>
            </a:pPr>
            <a:endParaRPr lang="en-GB" altLang="zh-CN" dirty="0"/>
          </a:p>
          <a:p>
            <a:r>
              <a:rPr lang="en-GB" altLang="zh-CN" dirty="0" err="1"/>
              <a:t>Magnetfeldst</a:t>
            </a:r>
            <a:r>
              <a:rPr lang="de-DE" altLang="zh-CN" dirty="0" err="1"/>
              <a:t>ärke</a:t>
            </a:r>
            <a:r>
              <a:rPr lang="de-DE" altLang="zh-CN" dirty="0"/>
              <a:t> (MFS)</a:t>
            </a:r>
          </a:p>
          <a:p>
            <a:endParaRPr lang="en-US" altLang="zh-CN" dirty="0"/>
          </a:p>
          <a:p>
            <a:r>
              <a:rPr lang="en-US" altLang="zh-CN" dirty="0" err="1"/>
              <a:t>Ergebnis</a:t>
            </a:r>
            <a:endParaRPr lang="zh-CN" altLang="en-US"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EBDAEBE-A35C-4868-9AF4-9D03CF396F4A}"/>
                  </a:ext>
                </a:extLst>
              </p:cNvPr>
              <p:cNvSpPr/>
              <p:nvPr/>
            </p:nvSpPr>
            <p:spPr>
              <a:xfrm>
                <a:off x="3055304" y="1266678"/>
                <a:ext cx="3590919" cy="7464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𝐵</m:t>
                          </m:r>
                        </m:e>
                      </m:acc>
                      <m:d>
                        <m:dPr>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𝜇</m:t>
                          </m:r>
                        </m:num>
                        <m:den>
                          <m:r>
                            <a:rPr lang="zh-CN" altLang="en-US" i="0">
                              <a:latin typeface="Cambria Math" panose="02040503050406030204" pitchFamily="18" charset="0"/>
                            </a:rPr>
                            <m:t>4</m:t>
                          </m:r>
                          <m:r>
                            <a:rPr lang="zh-CN" altLang="en-US" i="1">
                              <a:latin typeface="Cambria Math" panose="02040503050406030204" pitchFamily="18" charset="0"/>
                            </a:rPr>
                            <m:t>𝜋</m:t>
                          </m:r>
                        </m:den>
                      </m:f>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𝑉</m:t>
                          </m:r>
                        </m:sub>
                        <m:sup/>
                        <m:e>
                          <m:f>
                            <m:fPr>
                              <m:ctrlPr>
                                <a:rPr lang="zh-CN" altLang="en-US" i="1">
                                  <a:latin typeface="Cambria Math" panose="02040503050406030204" pitchFamily="18" charset="0"/>
                                </a:rPr>
                              </m:ctrlPr>
                            </m:fPr>
                            <m:num>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𝐽</m:t>
                                  </m:r>
                                </m:e>
                              </m:acc>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p>
                                      <m:r>
                                        <a:rPr lang="zh-CN" altLang="en-US" i="0">
                                          <a:latin typeface="Cambria Math" panose="02040503050406030204" pitchFamily="18" charset="0"/>
                                        </a:rPr>
                                        <m:t>′</m:t>
                                      </m:r>
                                    </m:sup>
                                  </m:sSup>
                                </m:e>
                              </m:d>
                              <m:r>
                                <a:rPr lang="zh-CN" altLang="en-US" i="0">
                                  <a:latin typeface="Cambria Math" panose="02040503050406030204" pitchFamily="18" charset="0"/>
                                </a:rPr>
                                <m:t>×</m:t>
                              </m:r>
                              <m:d>
                                <m:dPr>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r>
                                    <a:rPr lang="zh-CN" altLang="en-US" i="0">
                                      <a:latin typeface="Cambria Math" panose="02040503050406030204" pitchFamily="18" charset="0"/>
                                    </a:rPr>
                                    <m:t>−</m:t>
                                  </m:r>
                                  <m:sSup>
                                    <m:sSupPr>
                                      <m:ctrlPr>
                                        <a:rPr lang="zh-CN" altLang="en-US" i="1">
                                          <a:latin typeface="Cambria Math" panose="02040503050406030204" pitchFamily="18" charset="0"/>
                                        </a:rPr>
                                      </m:ctrlPr>
                                    </m:s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p>
                                      <m:r>
                                        <a:rPr lang="zh-CN" altLang="en-US" i="0">
                                          <a:latin typeface="Cambria Math" panose="02040503050406030204" pitchFamily="18" charset="0"/>
                                        </a:rPr>
                                        <m:t>′</m:t>
                                      </m:r>
                                    </m:sup>
                                  </m:sSup>
                                </m:e>
                              </m:d>
                            </m:num>
                            <m:den>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r>
                                        <a:rPr lang="zh-CN" altLang="en-US" i="0">
                                          <a:latin typeface="Cambria Math" panose="02040503050406030204" pitchFamily="18" charset="0"/>
                                        </a:rPr>
                                        <m:t>−</m:t>
                                      </m:r>
                                      <m:sSup>
                                        <m:sSupPr>
                                          <m:ctrlPr>
                                            <a:rPr lang="zh-CN" altLang="en-US" i="1">
                                              <a:latin typeface="Cambria Math" panose="02040503050406030204" pitchFamily="18" charset="0"/>
                                            </a:rPr>
                                          </m:ctrlPr>
                                        </m:sSup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p>
                                          <m:r>
                                            <a:rPr lang="zh-CN" altLang="en-US" i="0">
                                              <a:latin typeface="Cambria Math" panose="02040503050406030204" pitchFamily="18" charset="0"/>
                                            </a:rPr>
                                            <m:t>′</m:t>
                                          </m:r>
                                        </m:sup>
                                      </m:sSup>
                                    </m:e>
                                  </m:d>
                                </m:e>
                                <m:sup>
                                  <m:r>
                                    <a:rPr lang="zh-CN" altLang="en-US" i="0">
                                      <a:latin typeface="Cambria Math" panose="02040503050406030204" pitchFamily="18" charset="0"/>
                                    </a:rPr>
                                    <m:t>3</m:t>
                                  </m:r>
                                </m:sup>
                              </m:sSup>
                            </m:den>
                          </m:f>
                        </m:e>
                      </m:nary>
                      <m:r>
                        <m:rPr>
                          <m:sty m:val="p"/>
                        </m:rPr>
                        <a:rPr lang="zh-CN" altLang="en-US" i="0">
                          <a:latin typeface="Cambria Math" panose="02040503050406030204" pitchFamily="18" charset="0"/>
                        </a:rPr>
                        <m:t>d</m:t>
                      </m:r>
                      <m:r>
                        <a:rPr lang="zh-CN" altLang="en-US" i="1">
                          <a:latin typeface="Cambria Math" panose="02040503050406030204" pitchFamily="18" charset="0"/>
                        </a:rPr>
                        <m:t>𝑉</m:t>
                      </m:r>
                    </m:oMath>
                  </m:oMathPara>
                </a14:m>
                <a:endParaRPr lang="zh-CN" altLang="en-US" dirty="0"/>
              </a:p>
            </p:txBody>
          </p:sp>
        </mc:Choice>
        <mc:Fallback xmlns="">
          <p:sp>
            <p:nvSpPr>
              <p:cNvPr id="12" name="矩形 11">
                <a:extLst>
                  <a:ext uri="{FF2B5EF4-FFF2-40B4-BE49-F238E27FC236}">
                    <a16:creationId xmlns:a16="http://schemas.microsoft.com/office/drawing/2014/main" id="{6EBDAEBE-A35C-4868-9AF4-9D03CF396F4A}"/>
                  </a:ext>
                </a:extLst>
              </p:cNvPr>
              <p:cNvSpPr>
                <a:spLocks noRot="1" noChangeAspect="1" noMove="1" noResize="1" noEditPoints="1" noAdjustHandles="1" noChangeArrowheads="1" noChangeShapeType="1" noTextEdit="1"/>
              </p:cNvSpPr>
              <p:nvPr/>
            </p:nvSpPr>
            <p:spPr>
              <a:xfrm>
                <a:off x="3055304" y="1266678"/>
                <a:ext cx="3590919" cy="74642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FD7D63F-5F85-46A9-8455-25A74BFA5699}"/>
                  </a:ext>
                </a:extLst>
              </p:cNvPr>
              <p:cNvSpPr/>
              <p:nvPr/>
            </p:nvSpPr>
            <p:spPr>
              <a:xfrm>
                <a:off x="3066974" y="2110212"/>
                <a:ext cx="3939284"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𝐻</m:t>
                          </m:r>
                        </m:e>
                      </m:acc>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4</m:t>
                          </m:r>
                          <m:r>
                            <a:rPr lang="zh-CN" altLang="en-US" i="1">
                              <a:latin typeface="Cambria Math" panose="02040503050406030204" pitchFamily="18" charset="0"/>
                            </a:rPr>
                            <m:t>𝜋</m:t>
                          </m:r>
                        </m:den>
                      </m:f>
                      <m:d>
                        <m:dPr>
                          <m:ctrlPr>
                            <a:rPr lang="zh-CN" altLang="en-US" i="1">
                              <a:latin typeface="Cambria Math" panose="02040503050406030204" pitchFamily="18" charset="0"/>
                            </a:rPr>
                          </m:ctrlPr>
                        </m:dPr>
                        <m:e>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𝑉</m:t>
                              </m:r>
                            </m:sub>
                            <m:sup/>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𝑚</m:t>
                                      </m:r>
                                    </m:sub>
                                  </m:sSub>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𝑅</m:t>
                                      </m:r>
                                    </m:e>
                                  </m:acc>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0">
                                          <a:latin typeface="Cambria Math" panose="02040503050406030204" pitchFamily="18" charset="0"/>
                                        </a:rPr>
                                        <m:t>3</m:t>
                                      </m:r>
                                    </m:sup>
                                  </m:sSup>
                                </m:den>
                              </m:f>
                              <m:r>
                                <m:rPr>
                                  <m:sty m:val="p"/>
                                </m:rPr>
                                <a:rPr lang="zh-CN" altLang="en-US" i="0">
                                  <a:latin typeface="Cambria Math" panose="02040503050406030204" pitchFamily="18" charset="0"/>
                                </a:rPr>
                                <m:t>d</m:t>
                              </m:r>
                              <m:r>
                                <a:rPr lang="zh-CN" altLang="en-US" i="1">
                                  <a:latin typeface="Cambria Math" panose="02040503050406030204" pitchFamily="18" charset="0"/>
                                </a:rPr>
                                <m:t>𝑉</m:t>
                              </m:r>
                            </m:e>
                          </m:nary>
                          <m:r>
                            <a:rPr lang="zh-CN" altLang="en-US" i="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𝑆</m:t>
                              </m:r>
                            </m:sub>
                            <m:sup/>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𝑚𝑠</m:t>
                                      </m:r>
                                    </m:sub>
                                  </m:sSub>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𝑅</m:t>
                                      </m:r>
                                    </m:e>
                                  </m:acc>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0">
                                          <a:latin typeface="Cambria Math" panose="02040503050406030204" pitchFamily="18" charset="0"/>
                                        </a:rPr>
                                        <m:t>3</m:t>
                                      </m:r>
                                    </m:sup>
                                  </m:sSup>
                                </m:den>
                              </m:f>
                              <m:r>
                                <m:rPr>
                                  <m:sty m:val="p"/>
                                </m:rPr>
                                <a:rPr lang="zh-CN" altLang="en-US" i="0">
                                  <a:latin typeface="Cambria Math" panose="02040503050406030204" pitchFamily="18" charset="0"/>
                                </a:rPr>
                                <m:t>d</m:t>
                              </m:r>
                              <m:r>
                                <a:rPr lang="zh-CN" altLang="en-US" i="1">
                                  <a:latin typeface="Cambria Math" panose="02040503050406030204" pitchFamily="18" charset="0"/>
                                </a:rPr>
                                <m:t>𝑆</m:t>
                              </m:r>
                            </m:e>
                          </m:nary>
                        </m:e>
                      </m:d>
                    </m:oMath>
                  </m:oMathPara>
                </a14:m>
                <a:endParaRPr lang="zh-CN" altLang="en-US" dirty="0"/>
              </a:p>
            </p:txBody>
          </p:sp>
        </mc:Choice>
        <mc:Fallback xmlns="">
          <p:sp>
            <p:nvSpPr>
              <p:cNvPr id="13" name="矩形 12">
                <a:extLst>
                  <a:ext uri="{FF2B5EF4-FFF2-40B4-BE49-F238E27FC236}">
                    <a16:creationId xmlns:a16="http://schemas.microsoft.com/office/drawing/2014/main" id="{6FD7D63F-5F85-46A9-8455-25A74BFA5699}"/>
                  </a:ext>
                </a:extLst>
              </p:cNvPr>
              <p:cNvSpPr>
                <a:spLocks noRot="1" noChangeAspect="1" noMove="1" noResize="1" noEditPoints="1" noAdjustHandles="1" noChangeArrowheads="1" noChangeShapeType="1" noTextEdit="1"/>
              </p:cNvSpPr>
              <p:nvPr/>
            </p:nvSpPr>
            <p:spPr>
              <a:xfrm>
                <a:off x="3066974" y="2110212"/>
                <a:ext cx="3939284" cy="808235"/>
              </a:xfrm>
              <a:prstGeom prst="rect">
                <a:avLst/>
              </a:prstGeom>
              <a:blipFill>
                <a:blip r:embed="rId4"/>
                <a:stretch>
                  <a:fillRect/>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3691A42B-370E-4C11-8407-578AB15B2DF4}"/>
              </a:ext>
            </a:extLst>
          </p:cNvPr>
          <p:cNvPicPr>
            <a:picLocks noChangeAspect="1"/>
          </p:cNvPicPr>
          <p:nvPr/>
        </p:nvPicPr>
        <p:blipFill>
          <a:blip r:embed="rId5"/>
          <a:stretch>
            <a:fillRect/>
          </a:stretch>
        </p:blipFill>
        <p:spPr>
          <a:xfrm>
            <a:off x="7006257" y="670674"/>
            <a:ext cx="4195165" cy="2631715"/>
          </a:xfrm>
          <a:prstGeom prst="rect">
            <a:avLst/>
          </a:prstGeom>
        </p:spPr>
      </p:pic>
      <p:pic>
        <p:nvPicPr>
          <p:cNvPr id="14" name="图片 13">
            <a:extLst>
              <a:ext uri="{FF2B5EF4-FFF2-40B4-BE49-F238E27FC236}">
                <a16:creationId xmlns:a16="http://schemas.microsoft.com/office/drawing/2014/main" id="{71FD5198-EE03-4E2E-919B-AF4E9E3C93BA}"/>
              </a:ext>
            </a:extLst>
          </p:cNvPr>
          <p:cNvPicPr>
            <a:picLocks noChangeAspect="1"/>
          </p:cNvPicPr>
          <p:nvPr/>
        </p:nvPicPr>
        <p:blipFill>
          <a:blip r:embed="rId6"/>
          <a:stretch>
            <a:fillRect/>
          </a:stretch>
        </p:blipFill>
        <p:spPr>
          <a:xfrm>
            <a:off x="9067062" y="3296762"/>
            <a:ext cx="2880000" cy="2630143"/>
          </a:xfrm>
          <a:prstGeom prst="rect">
            <a:avLst/>
          </a:prstGeom>
        </p:spPr>
      </p:pic>
      <p:pic>
        <p:nvPicPr>
          <p:cNvPr id="15" name="图片 14">
            <a:extLst>
              <a:ext uri="{FF2B5EF4-FFF2-40B4-BE49-F238E27FC236}">
                <a16:creationId xmlns:a16="http://schemas.microsoft.com/office/drawing/2014/main" id="{AFE31A07-D5FE-4E9B-8894-D270ECA9AE21}"/>
              </a:ext>
            </a:extLst>
          </p:cNvPr>
          <p:cNvPicPr>
            <a:picLocks noChangeAspect="1"/>
          </p:cNvPicPr>
          <p:nvPr/>
        </p:nvPicPr>
        <p:blipFill>
          <a:blip r:embed="rId7"/>
          <a:stretch>
            <a:fillRect/>
          </a:stretch>
        </p:blipFill>
        <p:spPr>
          <a:xfrm>
            <a:off x="3192947" y="3295975"/>
            <a:ext cx="2880000" cy="2631716"/>
          </a:xfrm>
          <a:prstGeom prst="rect">
            <a:avLst/>
          </a:prstGeom>
        </p:spPr>
      </p:pic>
      <p:pic>
        <p:nvPicPr>
          <p:cNvPr id="17" name="图片 16">
            <a:extLst>
              <a:ext uri="{FF2B5EF4-FFF2-40B4-BE49-F238E27FC236}">
                <a16:creationId xmlns:a16="http://schemas.microsoft.com/office/drawing/2014/main" id="{C683289B-711C-48CC-99A0-8CBE3F80AC45}"/>
              </a:ext>
            </a:extLst>
          </p:cNvPr>
          <p:cNvPicPr>
            <a:picLocks noChangeAspect="1"/>
          </p:cNvPicPr>
          <p:nvPr/>
        </p:nvPicPr>
        <p:blipFill>
          <a:blip r:embed="rId8"/>
          <a:stretch>
            <a:fillRect/>
          </a:stretch>
        </p:blipFill>
        <p:spPr>
          <a:xfrm>
            <a:off x="6130004" y="3295975"/>
            <a:ext cx="2880000" cy="2631716"/>
          </a:xfrm>
          <a:prstGeom prst="rect">
            <a:avLst/>
          </a:prstGeom>
        </p:spPr>
      </p:pic>
      <p:pic>
        <p:nvPicPr>
          <p:cNvPr id="16" name="图片 15">
            <a:extLst>
              <a:ext uri="{FF2B5EF4-FFF2-40B4-BE49-F238E27FC236}">
                <a16:creationId xmlns:a16="http://schemas.microsoft.com/office/drawing/2014/main" id="{A47806AD-2182-43EB-9995-0F0275E3D84C}"/>
              </a:ext>
            </a:extLst>
          </p:cNvPr>
          <p:cNvPicPr>
            <a:picLocks noChangeAspect="1"/>
          </p:cNvPicPr>
          <p:nvPr/>
        </p:nvPicPr>
        <p:blipFill>
          <a:blip r:embed="rId9"/>
          <a:stretch>
            <a:fillRect/>
          </a:stretch>
        </p:blipFill>
        <p:spPr>
          <a:xfrm>
            <a:off x="255890" y="3130841"/>
            <a:ext cx="2880000" cy="2961984"/>
          </a:xfrm>
          <a:prstGeom prst="rect">
            <a:avLst/>
          </a:prstGeom>
        </p:spPr>
      </p:pic>
    </p:spTree>
    <p:extLst>
      <p:ext uri="{BB962C8B-B14F-4D97-AF65-F5344CB8AC3E}">
        <p14:creationId xmlns:p14="http://schemas.microsoft.com/office/powerpoint/2010/main" val="2589456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latin typeface="+mn-ea"/>
              </a:rPr>
              <a:t>Welt- zu Magnetkoordinaten</a:t>
            </a: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p:txBody>
      </p:sp>
      <p:sp>
        <p:nvSpPr>
          <p:cNvPr id="4" name="Titel 3"/>
          <p:cNvSpPr>
            <a:spLocks noGrp="1"/>
          </p:cNvSpPr>
          <p:nvPr>
            <p:ph type="title"/>
          </p:nvPr>
        </p:nvSpPr>
        <p:spPr/>
        <p:txBody>
          <a:bodyPr/>
          <a:lstStyle/>
          <a:p>
            <a:r>
              <a:rPr lang="de-DE" altLang="zh-CN" kern="100" dirty="0">
                <a:latin typeface="+mn-ea"/>
                <a:ea typeface="+mn-ea"/>
              </a:rPr>
              <a:t>Workspace </a:t>
            </a:r>
            <a:r>
              <a:rPr lang="en-US" altLang="zh-CN" kern="100" dirty="0">
                <a:latin typeface="+mn-ea"/>
                <a:ea typeface="+mn-ea"/>
              </a:rPr>
              <a:t>und Sensorarray</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p>
          <a:p>
            <a:endParaRPr lang="de-DE" altLang="zh-CN" dirty="0">
              <a:latin typeface="+mn-ea"/>
            </a:endParaRPr>
          </a:p>
        </p:txBody>
      </p:sp>
      <p:sp>
        <p:nvSpPr>
          <p:cNvPr id="6" name="Inhaltsplatzhalter 5"/>
          <p:cNvSpPr>
            <a:spLocks noGrp="1"/>
          </p:cNvSpPr>
          <p:nvPr>
            <p:ph sz="quarter" idx="12"/>
          </p:nvPr>
        </p:nvSpPr>
        <p:spPr/>
        <p:txBody>
          <a:bodyPr/>
          <a:lstStyle/>
          <a:p>
            <a:r>
              <a:rPr lang="de-DE" dirty="0">
                <a:latin typeface="+mn-ea"/>
              </a:rPr>
              <a:t>Welt- und Magnetkoordinaten Umrechnung</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9F72CB8-1422-4519-B233-8979A8CF10C2}"/>
                  </a:ext>
                </a:extLst>
              </p:cNvPr>
              <p:cNvSpPr/>
              <p:nvPr/>
            </p:nvSpPr>
            <p:spPr>
              <a:xfrm>
                <a:off x="983432" y="4501202"/>
                <a:ext cx="4862055" cy="9152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sSubSup>
                            <m:sSubSupPr>
                              <m:ctrlPr>
                                <a:rPr lang="zh-CN" altLang="en-US" sz="1400" i="1">
                                  <a:latin typeface="Cambria Math" panose="02040503050406030204" pitchFamily="18" charset="0"/>
                                </a:rPr>
                              </m:ctrlPr>
                            </m:sSubSupPr>
                            <m:e>
                              <m:sPre>
                                <m:sPrePr>
                                  <m:ctrlPr>
                                    <a:rPr lang="zh-CN" altLang="en-US" sz="1400" i="1">
                                      <a:latin typeface="Cambria Math" panose="02040503050406030204" pitchFamily="18" charset="0"/>
                                    </a:rPr>
                                  </m:ctrlPr>
                                </m:sPrePr>
                                <m:sub>
                                  <m:r>
                                    <a:rPr lang="zh-CN" altLang="en-US" sz="1400" i="0">
                                      <a:latin typeface="Cambria Math" panose="02040503050406030204" pitchFamily="18" charset="0"/>
                                    </a:rPr>
                                    <m:t> </m:t>
                                  </m:r>
                                </m:sub>
                                <m:sup>
                                  <m:r>
                                    <a:rPr lang="zh-CN" altLang="en-US" sz="1400" i="1">
                                      <a:latin typeface="Cambria Math" panose="02040503050406030204" pitchFamily="18" charset="0"/>
                                    </a:rPr>
                                    <m:t>𝐶</m:t>
                                  </m:r>
                                </m:sup>
                                <m:e>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𝑟</m:t>
                                      </m:r>
                                    </m:e>
                                  </m:acc>
                                </m:e>
                              </m:sPre>
                            </m:e>
                            <m:sub>
                              <m:r>
                                <a:rPr lang="zh-CN" altLang="en-US" sz="1400" i="0">
                                  <a:latin typeface="Cambria Math" panose="02040503050406030204" pitchFamily="18" charset="0"/>
                                </a:rPr>
                                <m:t> </m:t>
                              </m:r>
                            </m:sub>
                            <m: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𝑆</m:t>
                                  </m:r>
                                </m:e>
                                <m:sub>
                                  <m:r>
                                    <a:rPr lang="zh-CN" altLang="en-US" sz="1400" i="1">
                                      <a:latin typeface="Cambria Math" panose="02040503050406030204" pitchFamily="18" charset="0"/>
                                    </a:rPr>
                                    <m:t>𝑖</m:t>
                                  </m:r>
                                </m:sub>
                              </m:sSub>
                            </m:sup>
                          </m:sSubSup>
                          <m:r>
                            <a:rPr lang="zh-CN" altLang="en-US" sz="1400" i="0">
                              <a:latin typeface="Cambria Math" panose="02040503050406030204" pitchFamily="18" charset="0"/>
                            </a:rPr>
                            <m:t>=</m:t>
                          </m:r>
                          <m:d>
                            <m:dPr>
                              <m:begChr m:val="["/>
                              <m:endChr m:val="]"/>
                              <m:ctrlPr>
                                <a:rPr lang="zh-CN" altLang="en-US" sz="1400" i="1">
                                  <a:latin typeface="Cambria Math" panose="02040503050406030204" pitchFamily="18" charset="0"/>
                                </a:rPr>
                              </m:ctrlPr>
                            </m:dPr>
                            <m:e>
                              <m:m>
                                <m:mPr>
                                  <m:plcHide m:val="on"/>
                                  <m:mcs>
                                    <m:mc>
                                      <m:mcPr>
                                        <m:count m:val="1"/>
                                        <m:mcJc m:val="center"/>
                                      </m:mcPr>
                                    </m:mc>
                                  </m:mcs>
                                  <m:ctrlPr>
                                    <a:rPr lang="zh-CN" altLang="en-US" sz="1400" i="1">
                                      <a:latin typeface="Cambria Math" panose="02040503050406030204" pitchFamily="18" charset="0"/>
                                    </a:rPr>
                                  </m:ctrlPr>
                                </m:mPr>
                                <m:mr>
                                  <m:e>
                                    <m:d>
                                      <m:dPr>
                                        <m:ctrlPr>
                                          <a:rPr lang="zh-CN" altLang="en-US" sz="1400" i="1">
                                            <a:latin typeface="Cambria Math" panose="02040503050406030204" pitchFamily="18" charset="0"/>
                                          </a:rPr>
                                        </m:ctrlPr>
                                      </m:dPr>
                                      <m:e>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𝑐</m:t>
                                            </m:r>
                                          </m:e>
                                          <m:sub>
                                            <m:r>
                                              <a:rPr lang="zh-CN" altLang="en-US" sz="1400" i="0">
                                                <a:latin typeface="Cambria Math" panose="02040503050406030204" pitchFamily="18" charset="0"/>
                                              </a:rPr>
                                              <m:t>1</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𝑠</m:t>
                                            </m:r>
                                          </m:e>
                                          <m:sub>
                                            <m:r>
                                              <a:rPr lang="zh-CN" altLang="en-US" sz="1400" i="1">
                                                <a:latin typeface="Cambria Math" panose="02040503050406030204" pitchFamily="18" charset="0"/>
                                              </a:rPr>
                                              <m:t>𝑖</m:t>
                                            </m:r>
                                            <m:r>
                                              <a:rPr lang="zh-CN" altLang="en-US" sz="1400" i="0">
                                                <a:latin typeface="Cambria Math" panose="02040503050406030204" pitchFamily="18" charset="0"/>
                                              </a:rPr>
                                              <m:t>,1</m:t>
                                            </m:r>
                                          </m:sub>
                                        </m:sSub>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r>
                                      <a:rPr lang="zh-CN" altLang="en-US" sz="1400" i="0">
                                        <a:latin typeface="Cambria Math" panose="02040503050406030204" pitchFamily="18" charset="0"/>
                                      </a:rPr>
                                      <m:t>+</m:t>
                                    </m:r>
                                    <m:d>
                                      <m:dPr>
                                        <m:ctrlPr>
                                          <a:rPr lang="zh-CN" altLang="en-US" sz="1400" i="1">
                                            <a:latin typeface="Cambria Math" panose="02040503050406030204" pitchFamily="18" charset="0"/>
                                          </a:rPr>
                                        </m:ctrlPr>
                                      </m:dPr>
                                      <m:e>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𝑐</m:t>
                                            </m:r>
                                          </m:e>
                                          <m:sub>
                                            <m:r>
                                              <a:rPr lang="zh-CN" altLang="en-US" sz="1400" i="0">
                                                <a:latin typeface="Cambria Math" panose="02040503050406030204" pitchFamily="18" charset="0"/>
                                              </a:rPr>
                                              <m:t>2</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𝑠</m:t>
                                            </m:r>
                                          </m:e>
                                          <m:sub>
                                            <m:r>
                                              <a:rPr lang="zh-CN" altLang="en-US" sz="1400" i="1">
                                                <a:latin typeface="Cambria Math" panose="02040503050406030204" pitchFamily="18" charset="0"/>
                                              </a:rPr>
                                              <m:t>𝑖</m:t>
                                            </m:r>
                                            <m:r>
                                              <a:rPr lang="zh-CN" altLang="en-US" sz="1400" i="0">
                                                <a:latin typeface="Cambria Math" panose="02040503050406030204" pitchFamily="18" charset="0"/>
                                              </a:rPr>
                                              <m:t>,2</m:t>
                                            </m:r>
                                          </m:sub>
                                        </m:sSub>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𝑐</m:t>
                                        </m:r>
                                      </m:e>
                                      <m:sub>
                                        <m:r>
                                          <a:rPr lang="zh-CN" altLang="en-US" sz="1400" i="0">
                                            <a:latin typeface="Cambria Math" panose="02040503050406030204" pitchFamily="18" charset="0"/>
                                          </a:rPr>
                                          <m:t>3</m:t>
                                        </m:r>
                                      </m:sub>
                                    </m:sSub>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e>
                                </m:mr>
                                <m:mr>
                                  <m:e>
                                    <m:d>
                                      <m:dPr>
                                        <m:ctrlPr>
                                          <a:rPr lang="zh-CN" altLang="en-US" sz="1400" i="1">
                                            <a:latin typeface="Cambria Math" panose="02040503050406030204" pitchFamily="18" charset="0"/>
                                          </a:rPr>
                                        </m:ctrlPr>
                                      </m:dPr>
                                      <m:e>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𝑐</m:t>
                                            </m:r>
                                          </m:e>
                                          <m:sub>
                                            <m:r>
                                              <a:rPr lang="zh-CN" altLang="en-US" sz="1400" i="0">
                                                <a:latin typeface="Cambria Math" panose="02040503050406030204" pitchFamily="18" charset="0"/>
                                              </a:rPr>
                                              <m:t>2</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𝑠</m:t>
                                            </m:r>
                                          </m:e>
                                          <m:sub>
                                            <m:r>
                                              <a:rPr lang="zh-CN" altLang="en-US" sz="1400" i="1">
                                                <a:latin typeface="Cambria Math" panose="02040503050406030204" pitchFamily="18" charset="0"/>
                                              </a:rPr>
                                              <m:t>𝑖</m:t>
                                            </m:r>
                                            <m:r>
                                              <a:rPr lang="zh-CN" altLang="en-US" sz="1400" i="0">
                                                <a:latin typeface="Cambria Math" panose="02040503050406030204" pitchFamily="18" charset="0"/>
                                              </a:rPr>
                                              <m:t>,2</m:t>
                                            </m:r>
                                          </m:sub>
                                        </m:sSub>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𝑐</m:t>
                                        </m:r>
                                      </m:e>
                                      <m:sub>
                                        <m:r>
                                          <a:rPr lang="zh-CN" altLang="en-US" sz="1400" i="0">
                                            <a:latin typeface="Cambria Math" panose="02040503050406030204" pitchFamily="18" charset="0"/>
                                          </a:rPr>
                                          <m:t>3</m:t>
                                        </m:r>
                                      </m:sub>
                                    </m:sSub>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e>
                                </m:mr>
                                <m:mr>
                                  <m:e>
                                    <m:d>
                                      <m:dPr>
                                        <m:ctrlPr>
                                          <a:rPr lang="zh-CN" altLang="en-US" sz="1400" i="1">
                                            <a:latin typeface="Cambria Math" panose="02040503050406030204" pitchFamily="18" charset="0"/>
                                          </a:rPr>
                                        </m:ctrlPr>
                                      </m:dPr>
                                      <m:e>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𝑐</m:t>
                                            </m:r>
                                          </m:e>
                                          <m:sub>
                                            <m:r>
                                              <a:rPr lang="zh-CN" altLang="en-US" sz="1400" i="0">
                                                <a:latin typeface="Cambria Math" panose="02040503050406030204" pitchFamily="18" charset="0"/>
                                              </a:rPr>
                                              <m:t>1</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𝑠</m:t>
                                            </m:r>
                                          </m:e>
                                          <m:sub>
                                            <m:r>
                                              <a:rPr lang="zh-CN" altLang="en-US" sz="1400" i="1">
                                                <a:latin typeface="Cambria Math" panose="02040503050406030204" pitchFamily="18" charset="0"/>
                                              </a:rPr>
                                              <m:t>𝑖</m:t>
                                            </m:r>
                                            <m:r>
                                              <a:rPr lang="zh-CN" altLang="en-US" sz="1400" i="0">
                                                <a:latin typeface="Cambria Math" panose="02040503050406030204" pitchFamily="18" charset="0"/>
                                              </a:rPr>
                                              <m:t>,1</m:t>
                                            </m:r>
                                          </m:sub>
                                        </m:sSub>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r>
                                      <a:rPr lang="zh-CN" altLang="en-US" sz="1400" i="0">
                                        <a:latin typeface="Cambria Math" panose="02040503050406030204" pitchFamily="18" charset="0"/>
                                      </a:rPr>
                                      <m:t>−</m:t>
                                    </m:r>
                                    <m:d>
                                      <m:dPr>
                                        <m:ctrlPr>
                                          <a:rPr lang="zh-CN" altLang="en-US" sz="1400" i="1">
                                            <a:latin typeface="Cambria Math" panose="02040503050406030204" pitchFamily="18" charset="0"/>
                                          </a:rPr>
                                        </m:ctrlPr>
                                      </m:dPr>
                                      <m:e>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𝑐</m:t>
                                            </m:r>
                                          </m:e>
                                          <m:sub>
                                            <m:r>
                                              <a:rPr lang="zh-CN" altLang="en-US" sz="1400" i="0">
                                                <a:latin typeface="Cambria Math" panose="02040503050406030204" pitchFamily="18" charset="0"/>
                                              </a:rPr>
                                              <m:t>2</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𝑠</m:t>
                                            </m:r>
                                          </m:e>
                                          <m:sub>
                                            <m:r>
                                              <a:rPr lang="zh-CN" altLang="en-US" sz="1400" i="1">
                                                <a:latin typeface="Cambria Math" panose="02040503050406030204" pitchFamily="18" charset="0"/>
                                              </a:rPr>
                                              <m:t>𝑖</m:t>
                                            </m:r>
                                            <m:r>
                                              <a:rPr lang="zh-CN" altLang="en-US" sz="1400" i="0">
                                                <a:latin typeface="Cambria Math" panose="02040503050406030204" pitchFamily="18" charset="0"/>
                                              </a:rPr>
                                              <m:t>,2</m:t>
                                            </m:r>
                                          </m:sub>
                                        </m:sSub>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𝑐</m:t>
                                        </m:r>
                                      </m:e>
                                      <m:sub>
                                        <m:r>
                                          <a:rPr lang="zh-CN" altLang="en-US" sz="1400" i="0">
                                            <a:latin typeface="Cambria Math" panose="02040503050406030204" pitchFamily="18" charset="0"/>
                                          </a:rPr>
                                          <m:t>3</m:t>
                                        </m:r>
                                      </m:sub>
                                    </m:sSub>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e>
                                </m:mr>
                              </m:m>
                            </m:e>
                          </m:d>
                        </m:e>
                        <m:sub>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𝑖</m:t>
                              </m:r>
                            </m:e>
                          </m:acc>
                        </m:sub>
                      </m:sSub>
                    </m:oMath>
                  </m:oMathPara>
                </a14:m>
                <a:endParaRPr lang="zh-CN" altLang="en-US" sz="1400" dirty="0"/>
              </a:p>
            </p:txBody>
          </p:sp>
        </mc:Choice>
        <mc:Fallback xmlns="">
          <p:sp>
            <p:nvSpPr>
              <p:cNvPr id="11" name="矩形 10">
                <a:extLst>
                  <a:ext uri="{FF2B5EF4-FFF2-40B4-BE49-F238E27FC236}">
                    <a16:creationId xmlns:a16="http://schemas.microsoft.com/office/drawing/2014/main" id="{39F72CB8-1422-4519-B233-8979A8CF10C2}"/>
                  </a:ext>
                </a:extLst>
              </p:cNvPr>
              <p:cNvSpPr>
                <a:spLocks noRot="1" noChangeAspect="1" noMove="1" noResize="1" noEditPoints="1" noAdjustHandles="1" noChangeArrowheads="1" noChangeShapeType="1" noTextEdit="1"/>
              </p:cNvSpPr>
              <p:nvPr/>
            </p:nvSpPr>
            <p:spPr>
              <a:xfrm>
                <a:off x="983432" y="4501202"/>
                <a:ext cx="4862055" cy="915251"/>
              </a:xfrm>
              <a:prstGeom prst="rect">
                <a:avLst/>
              </a:prstGeom>
              <a:blipFill>
                <a:blip r:embed="rId3"/>
                <a:stretch>
                  <a:fillRect r="-14912"/>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C3BF5AAE-B082-429C-AEA0-43107623257A}"/>
              </a:ext>
            </a:extLst>
          </p:cNvPr>
          <p:cNvPicPr>
            <a:picLocks noChangeAspect="1"/>
          </p:cNvPicPr>
          <p:nvPr/>
        </p:nvPicPr>
        <p:blipFill>
          <a:blip r:embed="rId4"/>
          <a:stretch>
            <a:fillRect/>
          </a:stretch>
        </p:blipFill>
        <p:spPr>
          <a:xfrm>
            <a:off x="564330" y="1646578"/>
            <a:ext cx="6432676" cy="2781599"/>
          </a:xfrm>
          <a:prstGeom prst="rect">
            <a:avLst/>
          </a:prstGeom>
        </p:spPr>
      </p:pic>
      <p:sp>
        <p:nvSpPr>
          <p:cNvPr id="18" name="Fußzeilenplatzhalter 2">
            <a:extLst>
              <a:ext uri="{FF2B5EF4-FFF2-40B4-BE49-F238E27FC236}">
                <a16:creationId xmlns:a16="http://schemas.microsoft.com/office/drawing/2014/main" id="{5146F941-997F-456E-B567-A01366824859}"/>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grpSp>
        <p:nvGrpSpPr>
          <p:cNvPr id="12" name="组合 11">
            <a:extLst>
              <a:ext uri="{FF2B5EF4-FFF2-40B4-BE49-F238E27FC236}">
                <a16:creationId xmlns:a16="http://schemas.microsoft.com/office/drawing/2014/main" id="{3A1F8973-034D-4930-9577-D5B03C9B8C47}"/>
              </a:ext>
            </a:extLst>
          </p:cNvPr>
          <p:cNvGrpSpPr/>
          <p:nvPr/>
        </p:nvGrpSpPr>
        <p:grpSpPr>
          <a:xfrm>
            <a:off x="7176120" y="1902398"/>
            <a:ext cx="4320480" cy="2915493"/>
            <a:chOff x="3863752" y="2255568"/>
            <a:chExt cx="3240000" cy="2915493"/>
          </a:xfrm>
        </p:grpSpPr>
        <p:sp>
          <p:nvSpPr>
            <p:cNvPr id="14" name="矩形: 圆角 13">
              <a:extLst>
                <a:ext uri="{FF2B5EF4-FFF2-40B4-BE49-F238E27FC236}">
                  <a16:creationId xmlns:a16="http://schemas.microsoft.com/office/drawing/2014/main" id="{3D46FFEF-6259-4833-92BE-17B4BF9C0136}"/>
                </a:ext>
              </a:extLst>
            </p:cNvPr>
            <p:cNvSpPr/>
            <p:nvPr/>
          </p:nvSpPr>
          <p:spPr>
            <a:xfrm>
              <a:off x="3863752" y="2255568"/>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solidFill>
                    <a:schemeClr val="bg1"/>
                  </a:solidFill>
                </a:rPr>
                <a:t>Sensor &amp; Magnet in Weltkoordinaten</a:t>
              </a:r>
            </a:p>
          </p:txBody>
        </p:sp>
        <p:sp>
          <p:nvSpPr>
            <p:cNvPr id="16" name="矩形: 圆角 15">
              <a:extLst>
                <a:ext uri="{FF2B5EF4-FFF2-40B4-BE49-F238E27FC236}">
                  <a16:creationId xmlns:a16="http://schemas.microsoft.com/office/drawing/2014/main" id="{2E83C996-64C6-4A62-AAC5-1C6E0B5A17F7}"/>
                </a:ext>
              </a:extLst>
            </p:cNvPr>
            <p:cNvSpPr/>
            <p:nvPr/>
          </p:nvSpPr>
          <p:spPr>
            <a:xfrm>
              <a:off x="3863752" y="3107399"/>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Sensor in Magnetkoordinaten</a:t>
              </a:r>
              <a:endParaRPr lang="zh-CN" altLang="en-US" dirty="0">
                <a:solidFill>
                  <a:schemeClr val="bg1"/>
                </a:solidFill>
              </a:endParaRPr>
            </a:p>
          </p:txBody>
        </p:sp>
        <p:sp>
          <p:nvSpPr>
            <p:cNvPr id="19" name="矩形: 圆角 18">
              <a:extLst>
                <a:ext uri="{FF2B5EF4-FFF2-40B4-BE49-F238E27FC236}">
                  <a16:creationId xmlns:a16="http://schemas.microsoft.com/office/drawing/2014/main" id="{8159DAFB-21C3-49CA-9376-2AC72FF36A63}"/>
                </a:ext>
              </a:extLst>
            </p:cNvPr>
            <p:cNvSpPr/>
            <p:nvPr/>
          </p:nvSpPr>
          <p:spPr>
            <a:xfrm>
              <a:off x="3863752" y="3959230"/>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MFD in Magnetkoordinaten</a:t>
              </a:r>
              <a:endParaRPr lang="de-DE" altLang="zh-CN" dirty="0">
                <a:solidFill>
                  <a:schemeClr val="bg1"/>
                </a:solidFill>
              </a:endParaRPr>
            </a:p>
          </p:txBody>
        </p:sp>
        <p:sp>
          <p:nvSpPr>
            <p:cNvPr id="20" name="矩形: 圆角 19">
              <a:extLst>
                <a:ext uri="{FF2B5EF4-FFF2-40B4-BE49-F238E27FC236}">
                  <a16:creationId xmlns:a16="http://schemas.microsoft.com/office/drawing/2014/main" id="{A9F621E7-6CDB-4510-ADF7-4EBFF79AE969}"/>
                </a:ext>
              </a:extLst>
            </p:cNvPr>
            <p:cNvSpPr/>
            <p:nvPr/>
          </p:nvSpPr>
          <p:spPr>
            <a:xfrm>
              <a:off x="3863752" y="4811061"/>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MFD in Weltkoordinaten</a:t>
              </a:r>
            </a:p>
          </p:txBody>
        </p:sp>
        <p:sp>
          <p:nvSpPr>
            <p:cNvPr id="22" name="箭头: 下 21">
              <a:extLst>
                <a:ext uri="{FF2B5EF4-FFF2-40B4-BE49-F238E27FC236}">
                  <a16:creationId xmlns:a16="http://schemas.microsoft.com/office/drawing/2014/main" id="{626F0F8A-24D1-4C74-8EEE-D572C8D53BB6}"/>
                </a:ext>
              </a:extLst>
            </p:cNvPr>
            <p:cNvSpPr/>
            <p:nvPr/>
          </p:nvSpPr>
          <p:spPr>
            <a:xfrm>
              <a:off x="5411744" y="2767812"/>
              <a:ext cx="144016" cy="187343"/>
            </a:xfrm>
            <a:prstGeom prst="downArrow">
              <a:avLst/>
            </a:prstGeom>
            <a:solidFill>
              <a:srgbClr val="32A189"/>
            </a:solid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a:extLst>
                <a:ext uri="{FF2B5EF4-FFF2-40B4-BE49-F238E27FC236}">
                  <a16:creationId xmlns:a16="http://schemas.microsoft.com/office/drawing/2014/main" id="{B3EC2D84-AC3E-4085-B338-D6C4EC7BBA0C}"/>
                </a:ext>
              </a:extLst>
            </p:cNvPr>
            <p:cNvSpPr/>
            <p:nvPr/>
          </p:nvSpPr>
          <p:spPr>
            <a:xfrm>
              <a:off x="5411744" y="3619643"/>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91CD0141-0463-4EE5-A223-50A1BBEA4B31}"/>
                </a:ext>
              </a:extLst>
            </p:cNvPr>
            <p:cNvSpPr/>
            <p:nvPr/>
          </p:nvSpPr>
          <p:spPr>
            <a:xfrm>
              <a:off x="5411744" y="4471474"/>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9686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latin typeface="+mn-ea"/>
              </a:rPr>
              <a:t>Magnet- zu Weltkoordinaten</a:t>
            </a:r>
          </a:p>
        </p:txBody>
      </p:sp>
      <p:sp>
        <p:nvSpPr>
          <p:cNvPr id="4" name="Titel 3"/>
          <p:cNvSpPr>
            <a:spLocks noGrp="1"/>
          </p:cNvSpPr>
          <p:nvPr>
            <p:ph type="title"/>
          </p:nvPr>
        </p:nvSpPr>
        <p:spPr/>
        <p:txBody>
          <a:bodyPr/>
          <a:lstStyle/>
          <a:p>
            <a:r>
              <a:rPr lang="de-DE" altLang="zh-CN" kern="100" dirty="0">
                <a:latin typeface="+mn-ea"/>
                <a:ea typeface="+mn-ea"/>
              </a:rPr>
              <a:t>Workspace </a:t>
            </a:r>
            <a:r>
              <a:rPr lang="en-US" altLang="zh-CN" kern="100" dirty="0">
                <a:latin typeface="+mn-ea"/>
                <a:ea typeface="+mn-ea"/>
              </a:rPr>
              <a:t>und Sensorarray</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endParaRPr lang="de-DE" altLang="zh-CN" dirty="0">
              <a:latin typeface="+mn-ea"/>
            </a:endParaRPr>
          </a:p>
        </p:txBody>
      </p:sp>
      <p:sp>
        <p:nvSpPr>
          <p:cNvPr id="6" name="Inhaltsplatzhalter 5"/>
          <p:cNvSpPr>
            <a:spLocks noGrp="1"/>
          </p:cNvSpPr>
          <p:nvPr>
            <p:ph sz="quarter" idx="12"/>
          </p:nvPr>
        </p:nvSpPr>
        <p:spPr/>
        <p:txBody>
          <a:bodyPr/>
          <a:lstStyle/>
          <a:p>
            <a:r>
              <a:rPr lang="de-DE" dirty="0">
                <a:latin typeface="+mn-ea"/>
              </a:rPr>
              <a:t>Welt- und Magnetkoordinaten Umrechnung</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B3BBCA0-54AF-4B0D-A750-5648CF622AC3}"/>
                  </a:ext>
                </a:extLst>
              </p:cNvPr>
              <p:cNvSpPr/>
              <p:nvPr/>
            </p:nvSpPr>
            <p:spPr>
              <a:xfrm>
                <a:off x="475184" y="4553696"/>
                <a:ext cx="6700936" cy="8195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𝐵</m:t>
                          </m:r>
                        </m:e>
                      </m:acc>
                      <m:d>
                        <m:dPr>
                          <m:ctrlPr>
                            <a:rPr lang="zh-CN" altLang="en-US" sz="1400" i="1">
                              <a:latin typeface="Cambria Math" panose="02040503050406030204" pitchFamily="18" charset="0"/>
                            </a:rPr>
                          </m:ctrlPr>
                        </m:dPr>
                        <m:e>
                          <m:sSubSup>
                            <m:sSubSupPr>
                              <m:ctrlPr>
                                <a:rPr lang="zh-CN" altLang="en-US" sz="1400" i="1">
                                  <a:latin typeface="Cambria Math" panose="02040503050406030204" pitchFamily="18" charset="0"/>
                                </a:rPr>
                              </m:ctrlPr>
                            </m:sSubSupPr>
                            <m:e>
                              <m:sPre>
                                <m:sPrePr>
                                  <m:ctrlPr>
                                    <a:rPr lang="zh-CN" altLang="en-US" sz="1400" i="1">
                                      <a:latin typeface="Cambria Math" panose="02040503050406030204" pitchFamily="18" charset="0"/>
                                    </a:rPr>
                                  </m:ctrlPr>
                                </m:sPrePr>
                                <m:sub>
                                  <m:r>
                                    <a:rPr lang="zh-CN" altLang="en-US" sz="1400" i="0">
                                      <a:latin typeface="Cambria Math" panose="02040503050406030204" pitchFamily="18" charset="0"/>
                                    </a:rPr>
                                    <m:t> </m:t>
                                  </m:r>
                                </m:sub>
                                <m:sup>
                                  <m:r>
                                    <a:rPr lang="zh-CN" altLang="en-US" sz="1400" i="1">
                                      <a:latin typeface="Cambria Math" panose="02040503050406030204" pitchFamily="18" charset="0"/>
                                    </a:rPr>
                                    <m:t>𝐶</m:t>
                                  </m:r>
                                </m:sup>
                                <m:e>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𝑟</m:t>
                                      </m:r>
                                    </m:e>
                                  </m:acc>
                                </m:e>
                              </m:sPre>
                            </m:e>
                            <m:sub>
                              <m:r>
                                <a:rPr lang="zh-CN" altLang="en-US" sz="1400" i="0">
                                  <a:latin typeface="Cambria Math" panose="02040503050406030204" pitchFamily="18" charset="0"/>
                                </a:rPr>
                                <m:t> </m:t>
                              </m:r>
                            </m:sub>
                            <m:sup>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𝑆</m:t>
                                  </m:r>
                                </m:e>
                                <m:sub>
                                  <m:r>
                                    <a:rPr lang="zh-CN" altLang="en-US" sz="1400" i="1">
                                      <a:latin typeface="Cambria Math" panose="02040503050406030204" pitchFamily="18" charset="0"/>
                                    </a:rPr>
                                    <m:t>𝑖</m:t>
                                  </m:r>
                                </m:sub>
                              </m:sSub>
                            </m:sup>
                          </m:sSubSup>
                        </m:e>
                      </m:d>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d>
                            <m:dPr>
                              <m:begChr m:val="["/>
                              <m:endChr m:val="]"/>
                              <m:ctrlPr>
                                <a:rPr lang="zh-CN" altLang="en-US" sz="1400" i="1">
                                  <a:latin typeface="Cambria Math" panose="02040503050406030204" pitchFamily="18" charset="0"/>
                                </a:rPr>
                              </m:ctrlPr>
                            </m:dPr>
                            <m:e>
                              <m:eqArr>
                                <m:eqArrPr>
                                  <m:ctrlPr>
                                    <a:rPr lang="zh-CN" altLang="en-US" sz="1400" i="1">
                                      <a:latin typeface="Cambria Math" panose="02040503050406030204" pitchFamily="18" charset="0"/>
                                    </a:rPr>
                                  </m:ctrlPr>
                                </m:eqArrPr>
                                <m:e>
                                  <m:r>
                                    <a:rPr lang="zh-CN" altLang="en-US" sz="1400" i="0">
                                      <a:latin typeface="Cambria Math" panose="02040503050406030204" pitchFamily="18" charset="0"/>
                                    </a:rPr>
                                    <m:t>&amp;−</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𝐵</m:t>
                                      </m:r>
                                    </m:e>
                                    <m:sub>
                                      <m:r>
                                        <a:rPr lang="zh-CN" altLang="en-US" sz="1400" i="0">
                                          <a:latin typeface="Cambria Math" panose="02040503050406030204" pitchFamily="18" charset="0"/>
                                        </a:rPr>
                                        <m:t>2</m:t>
                                      </m:r>
                                    </m:sub>
                                  </m:sSub>
                                  <m:d>
                                    <m:dPr>
                                      <m:ctrlPr>
                                        <a:rPr lang="zh-CN" altLang="en-US" sz="1400" i="1">
                                          <a:latin typeface="Cambria Math" panose="02040503050406030204" pitchFamily="18" charset="0"/>
                                        </a:rPr>
                                      </m:ctrlPr>
                                    </m:dPr>
                                    <m:e>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𝑆</m:t>
                                          </m:r>
                                        </m:e>
                                        <m:sub>
                                          <m:r>
                                            <a:rPr lang="zh-CN" altLang="en-US" sz="1400" i="1">
                                              <a:latin typeface="Cambria Math" panose="02040503050406030204" pitchFamily="18" charset="0"/>
                                            </a:rPr>
                                            <m:t>𝑖</m:t>
                                          </m:r>
                                        </m:sub>
                                        <m:sup>
                                          <m:r>
                                            <a:rPr lang="zh-CN" altLang="en-US" sz="1400" i="0">
                                              <a:latin typeface="Cambria Math" panose="02040503050406030204" pitchFamily="18" charset="0"/>
                                            </a:rPr>
                                            <m:t>′</m:t>
                                          </m:r>
                                        </m:sup>
                                      </m:sSubSup>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1">
                                              <a:latin typeface="Cambria Math" panose="02040503050406030204" pitchFamily="18" charset="0"/>
                                            </a:rPr>
                                            <m:t>𝑘</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𝐵</m:t>
                                      </m:r>
                                    </m:e>
                                    <m:sub>
                                      <m:r>
                                        <a:rPr lang="zh-CN" altLang="en-US" sz="1400" i="0">
                                          <a:latin typeface="Cambria Math" panose="02040503050406030204" pitchFamily="18" charset="0"/>
                                        </a:rPr>
                                        <m:t>3</m:t>
                                      </m:r>
                                    </m:sub>
                                  </m:sSub>
                                  <m:d>
                                    <m:dPr>
                                      <m:ctrlPr>
                                        <a:rPr lang="zh-CN" altLang="en-US" sz="1400" i="1">
                                          <a:latin typeface="Cambria Math" panose="02040503050406030204" pitchFamily="18" charset="0"/>
                                        </a:rPr>
                                      </m:ctrlPr>
                                    </m:dPr>
                                    <m:e>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𝑆</m:t>
                                          </m:r>
                                        </m:e>
                                        <m:sub>
                                          <m:r>
                                            <a:rPr lang="zh-CN" altLang="en-US" sz="1400" i="1">
                                              <a:latin typeface="Cambria Math" panose="02040503050406030204" pitchFamily="18" charset="0"/>
                                            </a:rPr>
                                            <m:t>𝑖</m:t>
                                          </m:r>
                                        </m:sub>
                                        <m:sup>
                                          <m:r>
                                            <a:rPr lang="zh-CN" altLang="en-US" sz="1400" i="0">
                                              <a:latin typeface="Cambria Math" panose="02040503050406030204" pitchFamily="18" charset="0"/>
                                            </a:rPr>
                                            <m:t>′</m:t>
                                          </m:r>
                                        </m:sup>
                                      </m:sSubSup>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e>
                                <m:e>
                                  <m:r>
                                    <a:rPr lang="zh-CN" altLang="en-US" sz="1400" i="0">
                                      <a:latin typeface="Cambria Math" panose="02040503050406030204" pitchFamily="18" charset="0"/>
                                    </a:rPr>
                                    <m:t>&amp;−</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𝐵</m:t>
                                      </m:r>
                                    </m:e>
                                    <m:sub>
                                      <m:r>
                                        <a:rPr lang="zh-CN" altLang="en-US" sz="1400" i="0">
                                          <a:latin typeface="Cambria Math" panose="02040503050406030204" pitchFamily="18" charset="0"/>
                                        </a:rPr>
                                        <m:t>2</m:t>
                                      </m:r>
                                    </m:sub>
                                  </m:sSub>
                                  <m:d>
                                    <m:dPr>
                                      <m:ctrlPr>
                                        <a:rPr lang="zh-CN" altLang="en-US" sz="1400" i="1">
                                          <a:latin typeface="Cambria Math" panose="02040503050406030204" pitchFamily="18" charset="0"/>
                                        </a:rPr>
                                      </m:ctrlPr>
                                    </m:dPr>
                                    <m:e>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𝑆</m:t>
                                          </m:r>
                                        </m:e>
                                        <m:sub>
                                          <m:r>
                                            <a:rPr lang="zh-CN" altLang="en-US" sz="1400" i="1">
                                              <a:latin typeface="Cambria Math" panose="02040503050406030204" pitchFamily="18" charset="0"/>
                                            </a:rPr>
                                            <m:t>𝑖</m:t>
                                          </m:r>
                                        </m:sub>
                                        <m:sup>
                                          <m:r>
                                            <a:rPr lang="zh-CN" altLang="en-US" sz="1400" i="0">
                                              <a:latin typeface="Cambria Math" panose="02040503050406030204" pitchFamily="18" charset="0"/>
                                            </a:rPr>
                                            <m:t>′</m:t>
                                          </m:r>
                                        </m:sup>
                                      </m:sSubSup>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1">
                                              <a:latin typeface="Cambria Math" panose="02040503050406030204" pitchFamily="18" charset="0"/>
                                            </a:rPr>
                                            <m:t>𝑘</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𝐵</m:t>
                                      </m:r>
                                    </m:e>
                                    <m:sub>
                                      <m:r>
                                        <a:rPr lang="zh-CN" altLang="en-US" sz="1400" i="0">
                                          <a:latin typeface="Cambria Math" panose="02040503050406030204" pitchFamily="18" charset="0"/>
                                        </a:rPr>
                                        <m:t>2</m:t>
                                      </m:r>
                                    </m:sub>
                                  </m:sSub>
                                  <m:d>
                                    <m:dPr>
                                      <m:ctrlPr>
                                        <a:rPr lang="zh-CN" altLang="en-US" sz="1400" i="1">
                                          <a:latin typeface="Cambria Math" panose="02040503050406030204" pitchFamily="18" charset="0"/>
                                        </a:rPr>
                                      </m:ctrlPr>
                                    </m:dPr>
                                    <m:e>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𝑆</m:t>
                                          </m:r>
                                        </m:e>
                                        <m:sub>
                                          <m:r>
                                            <a:rPr lang="zh-CN" altLang="en-US" sz="1400" i="1">
                                              <a:latin typeface="Cambria Math" panose="02040503050406030204" pitchFamily="18" charset="0"/>
                                            </a:rPr>
                                            <m:t>𝑖</m:t>
                                          </m:r>
                                        </m:sub>
                                        <m:sup>
                                          <m:r>
                                            <a:rPr lang="zh-CN" altLang="en-US" sz="1400" i="0">
                                              <a:latin typeface="Cambria Math" panose="02040503050406030204" pitchFamily="18" charset="0"/>
                                            </a:rPr>
                                            <m:t>′</m:t>
                                          </m:r>
                                        </m:sup>
                                      </m:sSubSup>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1">
                                              <a:latin typeface="Cambria Math" panose="02040503050406030204" pitchFamily="18" charset="0"/>
                                            </a:rPr>
                                            <m:t>𝑘</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𝐵</m:t>
                                      </m:r>
                                    </m:e>
                                    <m:sub>
                                      <m:r>
                                        <a:rPr lang="zh-CN" altLang="en-US" sz="1400" i="0">
                                          <a:latin typeface="Cambria Math" panose="02040503050406030204" pitchFamily="18" charset="0"/>
                                        </a:rPr>
                                        <m:t>3</m:t>
                                      </m:r>
                                    </m:sub>
                                  </m:sSub>
                                  <m:d>
                                    <m:dPr>
                                      <m:ctrlPr>
                                        <a:rPr lang="zh-CN" altLang="en-US" sz="1400" i="1">
                                          <a:latin typeface="Cambria Math" panose="02040503050406030204" pitchFamily="18" charset="0"/>
                                        </a:rPr>
                                      </m:ctrlPr>
                                    </m:dPr>
                                    <m:e>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𝑆</m:t>
                                          </m:r>
                                        </m:e>
                                        <m:sub>
                                          <m:r>
                                            <a:rPr lang="zh-CN" altLang="en-US" sz="1400" i="1">
                                              <a:latin typeface="Cambria Math" panose="02040503050406030204" pitchFamily="18" charset="0"/>
                                            </a:rPr>
                                            <m:t>𝑖</m:t>
                                          </m:r>
                                        </m:sub>
                                        <m:sup>
                                          <m:r>
                                            <a:rPr lang="zh-CN" altLang="en-US" sz="1400" i="0">
                                              <a:latin typeface="Cambria Math" panose="02040503050406030204" pitchFamily="18" charset="0"/>
                                            </a:rPr>
                                            <m:t>′</m:t>
                                          </m:r>
                                        </m:sup>
                                      </m:sSubSup>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e>
                                <m:e>
                                  <m:r>
                                    <a:rPr lang="zh-CN" altLang="en-US" sz="1400" i="0">
                                      <a:latin typeface="Cambria Math" panose="02040503050406030204" pitchFamily="18" charset="0"/>
                                    </a:rPr>
                                    <m:t>&amp;</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𝐵</m:t>
                                      </m:r>
                                    </m:e>
                                    <m:sub>
                                      <m:r>
                                        <a:rPr lang="zh-CN" altLang="en-US" sz="1400" i="0">
                                          <a:latin typeface="Cambria Math" panose="02040503050406030204" pitchFamily="18" charset="0"/>
                                        </a:rPr>
                                        <m:t>2</m:t>
                                      </m:r>
                                    </m:sub>
                                  </m:sSub>
                                  <m:d>
                                    <m:dPr>
                                      <m:ctrlPr>
                                        <a:rPr lang="zh-CN" altLang="en-US" sz="1400" i="1">
                                          <a:latin typeface="Cambria Math" panose="02040503050406030204" pitchFamily="18" charset="0"/>
                                        </a:rPr>
                                      </m:ctrlPr>
                                    </m:dPr>
                                    <m:e>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𝑆</m:t>
                                          </m:r>
                                        </m:e>
                                        <m:sub>
                                          <m:r>
                                            <a:rPr lang="zh-CN" altLang="en-US" sz="1400" i="1">
                                              <a:latin typeface="Cambria Math" panose="02040503050406030204" pitchFamily="18" charset="0"/>
                                            </a:rPr>
                                            <m:t>𝑖</m:t>
                                          </m:r>
                                        </m:sub>
                                        <m:sup>
                                          <m:r>
                                            <a:rPr lang="zh-CN" altLang="en-US" sz="1400" i="0">
                                              <a:latin typeface="Cambria Math" panose="02040503050406030204" pitchFamily="18" charset="0"/>
                                            </a:rPr>
                                            <m:t>′</m:t>
                                          </m:r>
                                        </m:sup>
                                      </m:sSubSup>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1">
                                              <a:latin typeface="Cambria Math" panose="02040503050406030204" pitchFamily="18" charset="0"/>
                                            </a:rPr>
                                            <m:t>𝑘</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𝐵</m:t>
                                      </m:r>
                                    </m:e>
                                    <m:sub>
                                      <m:r>
                                        <a:rPr lang="zh-CN" altLang="en-US" sz="1400" i="0">
                                          <a:latin typeface="Cambria Math" panose="02040503050406030204" pitchFamily="18" charset="0"/>
                                        </a:rPr>
                                        <m:t>2</m:t>
                                      </m:r>
                                    </m:sub>
                                  </m:sSub>
                                  <m:d>
                                    <m:dPr>
                                      <m:ctrlPr>
                                        <a:rPr lang="zh-CN" altLang="en-US" sz="1400" i="1">
                                          <a:latin typeface="Cambria Math" panose="02040503050406030204" pitchFamily="18" charset="0"/>
                                        </a:rPr>
                                      </m:ctrlPr>
                                    </m:dPr>
                                    <m:e>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𝑆</m:t>
                                          </m:r>
                                        </m:e>
                                        <m:sub>
                                          <m:r>
                                            <a:rPr lang="zh-CN" altLang="en-US" sz="1400" i="1">
                                              <a:latin typeface="Cambria Math" panose="02040503050406030204" pitchFamily="18" charset="0"/>
                                            </a:rPr>
                                            <m:t>𝑖</m:t>
                                          </m:r>
                                        </m:sub>
                                        <m:sup>
                                          <m:r>
                                            <a:rPr lang="zh-CN" altLang="en-US" sz="1400" i="0">
                                              <a:latin typeface="Cambria Math" panose="02040503050406030204" pitchFamily="18" charset="0"/>
                                            </a:rPr>
                                            <m:t>′</m:t>
                                          </m:r>
                                        </m:sup>
                                      </m:sSubSup>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1">
                                              <a:latin typeface="Cambria Math" panose="02040503050406030204" pitchFamily="18" charset="0"/>
                                            </a:rPr>
                                            <m:t>𝑘</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sin</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𝐵</m:t>
                                      </m:r>
                                    </m:e>
                                    <m:sub>
                                      <m:r>
                                        <a:rPr lang="zh-CN" altLang="en-US" sz="1400" i="0">
                                          <a:latin typeface="Cambria Math" panose="02040503050406030204" pitchFamily="18" charset="0"/>
                                        </a:rPr>
                                        <m:t>3</m:t>
                                      </m:r>
                                    </m:sub>
                                  </m:sSub>
                                  <m:d>
                                    <m:dPr>
                                      <m:ctrlPr>
                                        <a:rPr lang="zh-CN" altLang="en-US" sz="1400" i="1">
                                          <a:latin typeface="Cambria Math" panose="02040503050406030204" pitchFamily="18" charset="0"/>
                                        </a:rPr>
                                      </m:ctrlPr>
                                    </m:dPr>
                                    <m:e>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𝑆</m:t>
                                          </m:r>
                                        </m:e>
                                        <m:sub>
                                          <m:r>
                                            <a:rPr lang="zh-CN" altLang="en-US" sz="1400" i="1">
                                              <a:latin typeface="Cambria Math" panose="02040503050406030204" pitchFamily="18" charset="0"/>
                                            </a:rPr>
                                            <m:t>𝑖</m:t>
                                          </m:r>
                                        </m:sub>
                                        <m:sup>
                                          <m:r>
                                            <a:rPr lang="zh-CN" altLang="en-US" sz="1400" i="0">
                                              <a:latin typeface="Cambria Math" panose="02040503050406030204" pitchFamily="18" charset="0"/>
                                            </a:rPr>
                                            <m:t>′</m:t>
                                          </m:r>
                                        </m:sup>
                                      </m:sSubSup>
                                    </m:e>
                                  </m:d>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1</m:t>
                                          </m:r>
                                        </m:sub>
                                      </m:sSub>
                                    </m:e>
                                  </m:func>
                                  <m:func>
                                    <m:funcPr>
                                      <m:ctrlPr>
                                        <a:rPr lang="zh-CN" altLang="en-US" sz="1400" i="1">
                                          <a:latin typeface="Cambria Math" panose="02040503050406030204" pitchFamily="18" charset="0"/>
                                        </a:rPr>
                                      </m:ctrlPr>
                                    </m:funcPr>
                                    <m:fName>
                                      <m:r>
                                        <m:rPr>
                                          <m:sty m:val="p"/>
                                        </m:rPr>
                                        <a:rPr lang="zh-CN" altLang="en-US" sz="1400" i="0">
                                          <a:latin typeface="Cambria Math" panose="02040503050406030204" pitchFamily="18" charset="0"/>
                                        </a:rPr>
                                        <m:t>cos</m:t>
                                      </m:r>
                                    </m:fName>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𝜃</m:t>
                                          </m:r>
                                        </m:e>
                                        <m:sub>
                                          <m:r>
                                            <a:rPr lang="zh-CN" altLang="en-US" sz="1400" i="0">
                                              <a:latin typeface="Cambria Math" panose="02040503050406030204" pitchFamily="18" charset="0"/>
                                            </a:rPr>
                                            <m:t>2</m:t>
                                          </m:r>
                                        </m:sub>
                                      </m:sSub>
                                    </m:e>
                                  </m:func>
                                </m:e>
                              </m:eqArr>
                            </m:e>
                          </m:d>
                        </m:e>
                        <m:sub>
                          <m:acc>
                            <m:accPr>
                              <m:chr m:val="⃗"/>
                              <m:ctrlPr>
                                <a:rPr lang="zh-CN" altLang="en-US" sz="1400" i="1">
                                  <a:latin typeface="Cambria Math" panose="02040503050406030204" pitchFamily="18" charset="0"/>
                                </a:rPr>
                              </m:ctrlPr>
                            </m:accPr>
                            <m:e>
                              <m:r>
                                <a:rPr lang="zh-CN" altLang="en-US" sz="1400" i="1">
                                  <a:latin typeface="Cambria Math" panose="02040503050406030204" pitchFamily="18" charset="0"/>
                                </a:rPr>
                                <m:t>𝑤</m:t>
                              </m:r>
                            </m:e>
                          </m:acc>
                        </m:sub>
                      </m:sSub>
                    </m:oMath>
                  </m:oMathPara>
                </a14:m>
                <a:endParaRPr lang="zh-CN" altLang="en-US" sz="1400" dirty="0"/>
              </a:p>
            </p:txBody>
          </p:sp>
        </mc:Choice>
        <mc:Fallback xmlns="">
          <p:sp>
            <p:nvSpPr>
              <p:cNvPr id="13" name="矩形 12">
                <a:extLst>
                  <a:ext uri="{FF2B5EF4-FFF2-40B4-BE49-F238E27FC236}">
                    <a16:creationId xmlns:a16="http://schemas.microsoft.com/office/drawing/2014/main" id="{EB3BBCA0-54AF-4B0D-A750-5648CF622AC3}"/>
                  </a:ext>
                </a:extLst>
              </p:cNvPr>
              <p:cNvSpPr>
                <a:spLocks noRot="1" noChangeAspect="1" noMove="1" noResize="1" noEditPoints="1" noAdjustHandles="1" noChangeArrowheads="1" noChangeShapeType="1" noTextEdit="1"/>
              </p:cNvSpPr>
              <p:nvPr/>
            </p:nvSpPr>
            <p:spPr>
              <a:xfrm>
                <a:off x="475184" y="4553696"/>
                <a:ext cx="6700936" cy="819520"/>
              </a:xfrm>
              <a:prstGeom prst="rect">
                <a:avLst/>
              </a:prstGeom>
              <a:blipFill>
                <a:blip r:embed="rId3"/>
                <a:stretch>
                  <a:fillRect/>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515CC775-CF0B-4B18-A403-239BCEF74239}"/>
              </a:ext>
            </a:extLst>
          </p:cNvPr>
          <p:cNvPicPr>
            <a:picLocks noChangeAspect="1"/>
          </p:cNvPicPr>
          <p:nvPr/>
        </p:nvPicPr>
        <p:blipFill>
          <a:blip r:embed="rId4"/>
          <a:stretch>
            <a:fillRect/>
          </a:stretch>
        </p:blipFill>
        <p:spPr>
          <a:xfrm>
            <a:off x="535371" y="2004446"/>
            <a:ext cx="6480000" cy="2504674"/>
          </a:xfrm>
          <a:prstGeom prst="rect">
            <a:avLst/>
          </a:prstGeom>
        </p:spPr>
      </p:pic>
      <p:sp>
        <p:nvSpPr>
          <p:cNvPr id="18" name="Fußzeilenplatzhalter 2">
            <a:extLst>
              <a:ext uri="{FF2B5EF4-FFF2-40B4-BE49-F238E27FC236}">
                <a16:creationId xmlns:a16="http://schemas.microsoft.com/office/drawing/2014/main" id="{5146F941-997F-456E-B567-A01366824859}"/>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grpSp>
        <p:nvGrpSpPr>
          <p:cNvPr id="12" name="组合 11">
            <a:extLst>
              <a:ext uri="{FF2B5EF4-FFF2-40B4-BE49-F238E27FC236}">
                <a16:creationId xmlns:a16="http://schemas.microsoft.com/office/drawing/2014/main" id="{3A1F8973-034D-4930-9577-D5B03C9B8C47}"/>
              </a:ext>
            </a:extLst>
          </p:cNvPr>
          <p:cNvGrpSpPr/>
          <p:nvPr/>
        </p:nvGrpSpPr>
        <p:grpSpPr>
          <a:xfrm>
            <a:off x="7176120" y="1902398"/>
            <a:ext cx="4320480" cy="2915493"/>
            <a:chOff x="3863752" y="2255568"/>
            <a:chExt cx="3240000" cy="2915493"/>
          </a:xfrm>
        </p:grpSpPr>
        <p:sp>
          <p:nvSpPr>
            <p:cNvPr id="14" name="矩形: 圆角 13">
              <a:extLst>
                <a:ext uri="{FF2B5EF4-FFF2-40B4-BE49-F238E27FC236}">
                  <a16:creationId xmlns:a16="http://schemas.microsoft.com/office/drawing/2014/main" id="{3D46FFEF-6259-4833-92BE-17B4BF9C0136}"/>
                </a:ext>
              </a:extLst>
            </p:cNvPr>
            <p:cNvSpPr/>
            <p:nvPr/>
          </p:nvSpPr>
          <p:spPr>
            <a:xfrm>
              <a:off x="3863752" y="2255568"/>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solidFill>
                    <a:schemeClr val="bg1"/>
                  </a:solidFill>
                </a:rPr>
                <a:t>Sensor &amp; Magnet in Weltkoordinaten</a:t>
              </a:r>
            </a:p>
          </p:txBody>
        </p:sp>
        <p:sp>
          <p:nvSpPr>
            <p:cNvPr id="16" name="矩形: 圆角 15">
              <a:extLst>
                <a:ext uri="{FF2B5EF4-FFF2-40B4-BE49-F238E27FC236}">
                  <a16:creationId xmlns:a16="http://schemas.microsoft.com/office/drawing/2014/main" id="{2E83C996-64C6-4A62-AAC5-1C6E0B5A17F7}"/>
                </a:ext>
              </a:extLst>
            </p:cNvPr>
            <p:cNvSpPr/>
            <p:nvPr/>
          </p:nvSpPr>
          <p:spPr>
            <a:xfrm>
              <a:off x="3863752" y="3107399"/>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Sensor in Magnetkoordinaten</a:t>
              </a:r>
              <a:endParaRPr lang="zh-CN" altLang="en-US" dirty="0">
                <a:solidFill>
                  <a:schemeClr val="bg1"/>
                </a:solidFill>
              </a:endParaRPr>
            </a:p>
          </p:txBody>
        </p:sp>
        <p:sp>
          <p:nvSpPr>
            <p:cNvPr id="19" name="矩形: 圆角 18">
              <a:extLst>
                <a:ext uri="{FF2B5EF4-FFF2-40B4-BE49-F238E27FC236}">
                  <a16:creationId xmlns:a16="http://schemas.microsoft.com/office/drawing/2014/main" id="{8159DAFB-21C3-49CA-9376-2AC72FF36A63}"/>
                </a:ext>
              </a:extLst>
            </p:cNvPr>
            <p:cNvSpPr/>
            <p:nvPr/>
          </p:nvSpPr>
          <p:spPr>
            <a:xfrm>
              <a:off x="3863752" y="3959230"/>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MFD in Magnetkoordinaten</a:t>
              </a:r>
              <a:endParaRPr lang="de-DE" altLang="zh-CN" dirty="0">
                <a:solidFill>
                  <a:schemeClr val="bg1"/>
                </a:solidFill>
              </a:endParaRPr>
            </a:p>
          </p:txBody>
        </p:sp>
        <p:sp>
          <p:nvSpPr>
            <p:cNvPr id="20" name="矩形: 圆角 19">
              <a:extLst>
                <a:ext uri="{FF2B5EF4-FFF2-40B4-BE49-F238E27FC236}">
                  <a16:creationId xmlns:a16="http://schemas.microsoft.com/office/drawing/2014/main" id="{A9F621E7-6CDB-4510-ADF7-4EBFF79AE969}"/>
                </a:ext>
              </a:extLst>
            </p:cNvPr>
            <p:cNvSpPr/>
            <p:nvPr/>
          </p:nvSpPr>
          <p:spPr>
            <a:xfrm>
              <a:off x="3863752" y="4811061"/>
              <a:ext cx="3240000" cy="360000"/>
            </a:xfrm>
            <a:prstGeom prst="roundRect">
              <a:avLst/>
            </a:prstGeom>
            <a:solidFill>
              <a:srgbClr val="32A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MFD in Weltkoordinaten</a:t>
              </a:r>
            </a:p>
          </p:txBody>
        </p:sp>
        <p:sp>
          <p:nvSpPr>
            <p:cNvPr id="22" name="箭头: 下 21">
              <a:extLst>
                <a:ext uri="{FF2B5EF4-FFF2-40B4-BE49-F238E27FC236}">
                  <a16:creationId xmlns:a16="http://schemas.microsoft.com/office/drawing/2014/main" id="{626F0F8A-24D1-4C74-8EEE-D572C8D53BB6}"/>
                </a:ext>
              </a:extLst>
            </p:cNvPr>
            <p:cNvSpPr/>
            <p:nvPr/>
          </p:nvSpPr>
          <p:spPr>
            <a:xfrm>
              <a:off x="5411744" y="2767812"/>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a:extLst>
                <a:ext uri="{FF2B5EF4-FFF2-40B4-BE49-F238E27FC236}">
                  <a16:creationId xmlns:a16="http://schemas.microsoft.com/office/drawing/2014/main" id="{B3EC2D84-AC3E-4085-B338-D6C4EC7BBA0C}"/>
                </a:ext>
              </a:extLst>
            </p:cNvPr>
            <p:cNvSpPr/>
            <p:nvPr/>
          </p:nvSpPr>
          <p:spPr>
            <a:xfrm>
              <a:off x="5411744" y="3619643"/>
              <a:ext cx="144016" cy="187343"/>
            </a:xfrm>
            <a:prstGeom prst="downArrow">
              <a:avLst/>
            </a:prstGeom>
            <a:no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91CD0141-0463-4EE5-A223-50A1BBEA4B31}"/>
                </a:ext>
              </a:extLst>
            </p:cNvPr>
            <p:cNvSpPr/>
            <p:nvPr/>
          </p:nvSpPr>
          <p:spPr>
            <a:xfrm>
              <a:off x="5411744" y="4471474"/>
              <a:ext cx="144016" cy="187343"/>
            </a:xfrm>
            <a:prstGeom prst="downArrow">
              <a:avLst/>
            </a:prstGeom>
            <a:solidFill>
              <a:srgbClr val="32A189"/>
            </a:solidFill>
            <a:ln>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61922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zh-CN" kern="100" dirty="0" err="1">
                <a:latin typeface="+mn-ea"/>
                <a:ea typeface="+mn-ea"/>
              </a:rPr>
              <a:t>Sensormodellierung</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p>
          <a:p>
            <a:endParaRPr lang="de-DE" altLang="zh-CN" dirty="0">
              <a:latin typeface="+mn-ea"/>
            </a:endParaRPr>
          </a:p>
        </p:txBody>
      </p:sp>
      <p:sp>
        <p:nvSpPr>
          <p:cNvPr id="6" name="Inhaltsplatzhalter 5"/>
          <p:cNvSpPr>
            <a:spLocks noGrp="1"/>
          </p:cNvSpPr>
          <p:nvPr>
            <p:ph sz="quarter" idx="12"/>
          </p:nvPr>
        </p:nvSpPr>
        <p:spPr/>
        <p:txBody>
          <a:bodyPr/>
          <a:lstStyle/>
          <a:p>
            <a:endParaRPr lang="zh-CN" altLang="zh-CN" dirty="0"/>
          </a:p>
        </p:txBody>
      </p:sp>
      <p:sp>
        <p:nvSpPr>
          <p:cNvPr id="20" name="Fußzeilenplatzhalter 2">
            <a:extLst>
              <a:ext uri="{FF2B5EF4-FFF2-40B4-BE49-F238E27FC236}">
                <a16:creationId xmlns:a16="http://schemas.microsoft.com/office/drawing/2014/main" id="{BFEB2302-1619-4B6F-A3EE-FB8E7DD1CD2D}"/>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
        <p:nvSpPr>
          <p:cNvPr id="37" name="Inhaltsplatzhalter 1">
            <a:extLst>
              <a:ext uri="{FF2B5EF4-FFF2-40B4-BE49-F238E27FC236}">
                <a16:creationId xmlns:a16="http://schemas.microsoft.com/office/drawing/2014/main" id="{C67DC32B-DB95-4957-A1C2-BE0E7C0657C7}"/>
              </a:ext>
            </a:extLst>
          </p:cNvPr>
          <p:cNvSpPr>
            <a:spLocks noGrp="1"/>
          </p:cNvSpPr>
          <p:nvPr>
            <p:ph idx="1"/>
          </p:nvPr>
        </p:nvSpPr>
        <p:spPr>
          <a:xfrm>
            <a:off x="522820" y="1198563"/>
            <a:ext cx="11142133" cy="4894262"/>
          </a:xfrm>
        </p:spPr>
        <p:txBody>
          <a:bodyPr/>
          <a:lstStyle/>
          <a:p>
            <a:r>
              <a:rPr lang="de-DE" altLang="zh-CN" dirty="0"/>
              <a:t>Der Ausgang eines Sensors</a:t>
            </a:r>
          </a:p>
          <a:p>
            <a:endParaRPr lang="de-DE" altLang="zh-CN" dirty="0"/>
          </a:p>
          <a:p>
            <a:endParaRPr lang="de-DE" altLang="zh-CN" dirty="0"/>
          </a:p>
          <a:p>
            <a:endParaRPr lang="de-DE" altLang="zh-CN" dirty="0"/>
          </a:p>
          <a:p>
            <a:r>
              <a:rPr lang="de-DE" altLang="zh-CN" dirty="0"/>
              <a:t>Ausgang eines </a:t>
            </a:r>
            <a:r>
              <a:rPr lang="de-DE" altLang="zh-CN" dirty="0" err="1"/>
              <a:t>Quantizers</a:t>
            </a:r>
            <a:r>
              <a:rPr lang="de-DE" altLang="zh-CN" dirty="0"/>
              <a:t> (AD Wandlers)</a:t>
            </a:r>
          </a:p>
          <a:p>
            <a:endParaRPr lang="de-DE" altLang="zh-CN" dirty="0"/>
          </a:p>
          <a:p>
            <a:endParaRPr lang="de-DE" altLang="zh-CN" dirty="0"/>
          </a:p>
          <a:p>
            <a:endParaRPr lang="de-DE" altLang="zh-CN" dirty="0"/>
          </a:p>
          <a:p>
            <a:r>
              <a:rPr lang="de-DE" altLang="zh-CN" dirty="0"/>
              <a:t>Beobachtete MFD</a:t>
            </a:r>
            <a:endParaRPr lang="zh-CN" altLang="zh-CN" dirty="0"/>
          </a:p>
          <a:p>
            <a:endParaRPr lang="zh-CN" altLang="zh-CN"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91FB7CC-1A1F-4D04-9D68-E73CE3F144CF}"/>
                  </a:ext>
                </a:extLst>
              </p:cNvPr>
              <p:cNvSpPr/>
              <p:nvPr/>
            </p:nvSpPr>
            <p:spPr>
              <a:xfrm>
                <a:off x="4011168" y="1763524"/>
                <a:ext cx="41654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𝑛</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𝑠</m:t>
                          </m:r>
                        </m:sub>
                      </m:sSub>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𝑟𝑎𝑛𝑑</m:t>
                          </m:r>
                          <m:d>
                            <m:dPr>
                              <m:ctrlPr>
                                <a:rPr lang="zh-CN" altLang="en-US" i="1">
                                  <a:latin typeface="Cambria Math" panose="02040503050406030204" pitchFamily="18" charset="0"/>
                                </a:rPr>
                              </m:ctrlPr>
                            </m:dPr>
                            <m:e>
                              <m:r>
                                <a:rPr lang="zh-CN" altLang="en-US" i="0">
                                  <a:latin typeface="Cambria Math" panose="02040503050406030204" pitchFamily="18" charset="0"/>
                                </a:rPr>
                                <m:t>−1,1</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𝑒</m:t>
                              </m:r>
                            </m:e>
                            <m:sub>
                              <m:r>
                                <a:rPr lang="zh-CN" altLang="en-US" i="1">
                                  <a:latin typeface="Cambria Math" panose="02040503050406030204" pitchFamily="18" charset="0"/>
                                </a:rPr>
                                <m:t>𝑠</m:t>
                              </m:r>
                            </m:sub>
                          </m:sSub>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𝑧</m:t>
                          </m:r>
                        </m:sub>
                      </m:sSub>
                    </m:oMath>
                  </m:oMathPara>
                </a14:m>
                <a:endParaRPr lang="zh-CN" altLang="en-US" dirty="0"/>
              </a:p>
            </p:txBody>
          </p:sp>
        </mc:Choice>
        <mc:Fallback xmlns="">
          <p:sp>
            <p:nvSpPr>
              <p:cNvPr id="3" name="矩形 2">
                <a:extLst>
                  <a:ext uri="{FF2B5EF4-FFF2-40B4-BE49-F238E27FC236}">
                    <a16:creationId xmlns:a16="http://schemas.microsoft.com/office/drawing/2014/main" id="{491FB7CC-1A1F-4D04-9D68-E73CE3F144CF}"/>
                  </a:ext>
                </a:extLst>
              </p:cNvPr>
              <p:cNvSpPr>
                <a:spLocks noRot="1" noChangeAspect="1" noMove="1" noResize="1" noEditPoints="1" noAdjustHandles="1" noChangeArrowheads="1" noChangeShapeType="1" noTextEdit="1"/>
              </p:cNvSpPr>
              <p:nvPr/>
            </p:nvSpPr>
            <p:spPr>
              <a:xfrm>
                <a:off x="4011168" y="1763524"/>
                <a:ext cx="4165436"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5EF9DD1-289E-4758-B5B7-3FFD12AFB6EF}"/>
                  </a:ext>
                </a:extLst>
              </p:cNvPr>
              <p:cNvSpPr/>
              <p:nvPr/>
            </p:nvSpPr>
            <p:spPr>
              <a:xfrm>
                <a:off x="5249199" y="4703737"/>
                <a:ext cx="1689373" cy="669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𝑏</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𝑞</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𝑧</m:t>
                                  </m:r>
                                </m:sub>
                              </m:sSub>
                            </m:e>
                          </m:d>
                        </m:num>
                        <m:den>
                          <m:r>
                            <a:rPr lang="zh-CN" altLang="en-US" i="1">
                              <a:latin typeface="Cambria Math" panose="02040503050406030204" pitchFamily="18" charset="0"/>
                            </a:rPr>
                            <m:t>𝑆</m:t>
                          </m:r>
                        </m:den>
                      </m:f>
                    </m:oMath>
                  </m:oMathPara>
                </a14:m>
                <a:endParaRPr lang="zh-CN" altLang="en-US" dirty="0"/>
              </a:p>
            </p:txBody>
          </p:sp>
        </mc:Choice>
        <mc:Fallback xmlns="">
          <p:sp>
            <p:nvSpPr>
              <p:cNvPr id="7" name="矩形 6">
                <a:extLst>
                  <a:ext uri="{FF2B5EF4-FFF2-40B4-BE49-F238E27FC236}">
                    <a16:creationId xmlns:a16="http://schemas.microsoft.com/office/drawing/2014/main" id="{E5EF9DD1-289E-4758-B5B7-3FFD12AFB6EF}"/>
                  </a:ext>
                </a:extLst>
              </p:cNvPr>
              <p:cNvSpPr>
                <a:spLocks noRot="1" noChangeAspect="1" noMove="1" noResize="1" noEditPoints="1" noAdjustHandles="1" noChangeArrowheads="1" noChangeShapeType="1" noTextEdit="1"/>
              </p:cNvSpPr>
              <p:nvPr/>
            </p:nvSpPr>
            <p:spPr>
              <a:xfrm>
                <a:off x="5249199" y="4703737"/>
                <a:ext cx="1689373" cy="669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AFDFD322-0C71-4095-95D1-7AEF5A29213A}"/>
                  </a:ext>
                </a:extLst>
              </p:cNvPr>
              <p:cNvSpPr/>
              <p:nvPr/>
            </p:nvSpPr>
            <p:spPr>
              <a:xfrm>
                <a:off x="4532208" y="3282646"/>
                <a:ext cx="3123356" cy="7260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de-DE" altLang="zh-CN" i="1">
                              <a:latin typeface="Cambria Math" panose="02040503050406030204" pitchFamily="18" charset="0"/>
                            </a:rPr>
                            <m:t>𝑉</m:t>
                          </m:r>
                        </m:e>
                        <m:sub>
                          <m:r>
                            <a:rPr lang="de-DE" altLang="zh-CN" i="1">
                              <a:latin typeface="Cambria Math" panose="02040503050406030204" pitchFamily="18" charset="0"/>
                            </a:rPr>
                            <m:t>𝑞</m:t>
                          </m:r>
                        </m:sub>
                      </m:sSub>
                      <m:r>
                        <a:rPr lang="de-DE" altLang="zh-CN">
                          <a:latin typeface="Cambria Math" panose="02040503050406030204" pitchFamily="18" charset="0"/>
                        </a:rPr>
                        <m:t>=</m:t>
                      </m:r>
                      <m:d>
                        <m:dPr>
                          <m:begChr m:val="⌊"/>
                          <m:endChr m:val="⌋"/>
                          <m:ctrlPr>
                            <a:rPr lang="zh-CN" altLang="zh-CN" i="1">
                              <a:latin typeface="Cambria Math" panose="02040503050406030204" pitchFamily="18" charset="0"/>
                            </a:rPr>
                          </m:ctrlPr>
                        </m:dPr>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de-DE" altLang="zh-CN" i="1">
                                      <a:latin typeface="Cambria Math" panose="02040503050406030204" pitchFamily="18" charset="0"/>
                                    </a:rPr>
                                    <m:t>𝑉</m:t>
                                  </m:r>
                                </m:e>
                                <m:sub>
                                  <m:r>
                                    <a:rPr lang="de-DE" altLang="zh-CN" i="1">
                                      <a:latin typeface="Cambria Math" panose="02040503050406030204" pitchFamily="18" charset="0"/>
                                    </a:rPr>
                                    <m:t>𝑛</m:t>
                                  </m:r>
                                </m:sub>
                              </m:sSub>
                              <m:r>
                                <a:rPr lang="de-DE" altLang="zh-CN" i="1">
                                  <a:latin typeface="Cambria Math" panose="02040503050406030204" pitchFamily="18" charset="0"/>
                                </a:rPr>
                                <m:t>+</m:t>
                              </m:r>
                              <m:f>
                                <m:fPr>
                                  <m:ctrlPr>
                                    <a:rPr lang="zh-CN" altLang="zh-CN" i="1">
                                      <a:latin typeface="Cambria Math" panose="02040503050406030204" pitchFamily="18" charset="0"/>
                                    </a:rPr>
                                  </m:ctrlPr>
                                </m:fPr>
                                <m:num>
                                  <m:r>
                                    <a:rPr lang="de-DE" altLang="zh-CN">
                                      <a:latin typeface="Cambria Math" panose="02040503050406030204" pitchFamily="18" charset="0"/>
                                    </a:rPr>
                                    <m:t>5</m:t>
                                  </m:r>
                                </m:num>
                                <m:den>
                                  <m:sSup>
                                    <m:sSupPr>
                                      <m:ctrlPr>
                                        <a:rPr lang="zh-CN" altLang="zh-CN" i="1">
                                          <a:latin typeface="Cambria Math" panose="02040503050406030204" pitchFamily="18" charset="0"/>
                                        </a:rPr>
                                      </m:ctrlPr>
                                    </m:sSupPr>
                                    <m:e>
                                      <m:r>
                                        <a:rPr lang="de-DE" altLang="zh-CN">
                                          <a:latin typeface="Cambria Math" panose="02040503050406030204" pitchFamily="18" charset="0"/>
                                        </a:rPr>
                                        <m:t>2</m:t>
                                      </m:r>
                                    </m:e>
                                    <m:sup>
                                      <m:r>
                                        <a:rPr lang="de-DE" altLang="zh-CN" i="1">
                                          <a:latin typeface="Cambria Math" panose="02040503050406030204" pitchFamily="18" charset="0"/>
                                        </a:rPr>
                                        <m:t>𝑘</m:t>
                                      </m:r>
                                      <m:r>
                                        <a:rPr lang="de-DE" altLang="zh-CN" i="1">
                                          <a:latin typeface="Cambria Math" panose="02040503050406030204" pitchFamily="18" charset="0"/>
                                        </a:rPr>
                                        <m:t>+1</m:t>
                                      </m:r>
                                    </m:sup>
                                  </m:sSup>
                                </m:den>
                              </m:f>
                            </m:e>
                          </m:d>
                          <m:r>
                            <a:rPr lang="de-DE" altLang="zh-CN" i="1">
                              <a:latin typeface="Cambria Math" panose="02040503050406030204" pitchFamily="18" charset="0"/>
                            </a:rPr>
                            <m:t>∗</m:t>
                          </m:r>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de-DE" altLang="zh-CN">
                                      <a:latin typeface="Cambria Math" panose="02040503050406030204" pitchFamily="18" charset="0"/>
                                    </a:rPr>
                                    <m:t>2</m:t>
                                  </m:r>
                                </m:e>
                                <m:sup>
                                  <m:r>
                                    <a:rPr lang="de-DE" altLang="zh-CN" i="1">
                                      <a:latin typeface="Cambria Math" panose="02040503050406030204" pitchFamily="18" charset="0"/>
                                    </a:rPr>
                                    <m:t>𝑘</m:t>
                                  </m:r>
                                </m:sup>
                              </m:sSup>
                            </m:num>
                            <m:den>
                              <m:r>
                                <a:rPr lang="de-DE" altLang="zh-CN">
                                  <a:latin typeface="Cambria Math" panose="02040503050406030204" pitchFamily="18" charset="0"/>
                                </a:rPr>
                                <m:t>5</m:t>
                              </m:r>
                            </m:den>
                          </m:f>
                        </m:e>
                      </m:d>
                      <m:r>
                        <a:rPr lang="de-DE" altLang="zh-CN" i="1">
                          <a:latin typeface="Cambria Math" panose="02040503050406030204" pitchFamily="18" charset="0"/>
                        </a:rPr>
                        <m:t>×</m:t>
                      </m:r>
                      <m:f>
                        <m:fPr>
                          <m:ctrlPr>
                            <a:rPr lang="zh-CN" altLang="zh-CN" i="1">
                              <a:latin typeface="Cambria Math" panose="02040503050406030204" pitchFamily="18" charset="0"/>
                            </a:rPr>
                          </m:ctrlPr>
                        </m:fPr>
                        <m:num>
                          <m:r>
                            <a:rPr lang="de-DE" altLang="zh-CN">
                              <a:latin typeface="Cambria Math" panose="02040503050406030204" pitchFamily="18" charset="0"/>
                            </a:rPr>
                            <m:t>5</m:t>
                          </m:r>
                        </m:num>
                        <m:den>
                          <m:sSup>
                            <m:sSupPr>
                              <m:ctrlPr>
                                <a:rPr lang="zh-CN" altLang="zh-CN" i="1">
                                  <a:latin typeface="Cambria Math" panose="02040503050406030204" pitchFamily="18" charset="0"/>
                                </a:rPr>
                              </m:ctrlPr>
                            </m:sSupPr>
                            <m:e>
                              <m:r>
                                <a:rPr lang="de-DE" altLang="zh-CN">
                                  <a:latin typeface="Cambria Math" panose="02040503050406030204" pitchFamily="18" charset="0"/>
                                </a:rPr>
                                <m:t>2</m:t>
                              </m:r>
                            </m:e>
                            <m:sup>
                              <m:r>
                                <a:rPr lang="de-DE" altLang="zh-CN" i="1">
                                  <a:latin typeface="Cambria Math" panose="02040503050406030204" pitchFamily="18" charset="0"/>
                                </a:rPr>
                                <m:t>𝑘</m:t>
                              </m:r>
                            </m:sup>
                          </m:sSup>
                        </m:den>
                      </m:f>
                    </m:oMath>
                  </m:oMathPara>
                </a14:m>
                <a:endParaRPr lang="zh-CN" altLang="en-US" dirty="0"/>
              </a:p>
            </p:txBody>
          </p:sp>
        </mc:Choice>
        <mc:Fallback xmlns="">
          <p:sp>
            <p:nvSpPr>
              <p:cNvPr id="8" name="矩形 7">
                <a:extLst>
                  <a:ext uri="{FF2B5EF4-FFF2-40B4-BE49-F238E27FC236}">
                    <a16:creationId xmlns:a16="http://schemas.microsoft.com/office/drawing/2014/main" id="{AFDFD322-0C71-4095-95D1-7AEF5A29213A}"/>
                  </a:ext>
                </a:extLst>
              </p:cNvPr>
              <p:cNvSpPr>
                <a:spLocks noRot="1" noChangeAspect="1" noMove="1" noResize="1" noEditPoints="1" noAdjustHandles="1" noChangeArrowheads="1" noChangeShapeType="1" noTextEdit="1"/>
              </p:cNvSpPr>
              <p:nvPr/>
            </p:nvSpPr>
            <p:spPr>
              <a:xfrm>
                <a:off x="4532208" y="3282646"/>
                <a:ext cx="3123356" cy="72609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3935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altLang="zh-CN" kern="100" dirty="0">
                <a:latin typeface="+mn-ea"/>
                <a:ea typeface="+mn-ea"/>
              </a:rPr>
              <a:t>Workspace </a:t>
            </a:r>
            <a:r>
              <a:rPr lang="en-US" altLang="zh-CN" kern="100" dirty="0">
                <a:latin typeface="+mn-ea"/>
                <a:ea typeface="+mn-ea"/>
              </a:rPr>
              <a:t>und Sensorarray</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Sensorarray</a:t>
            </a:r>
          </a:p>
        </p:txBody>
      </p:sp>
      <p:sp>
        <p:nvSpPr>
          <p:cNvPr id="9" name="Rectangle 3">
            <a:extLst>
              <a:ext uri="{FF2B5EF4-FFF2-40B4-BE49-F238E27FC236}">
                <a16:creationId xmlns:a16="http://schemas.microsoft.com/office/drawing/2014/main" id="{F606B141-EC0F-4B0B-B896-BF8A8D1C963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a:extLst>
              <a:ext uri="{FF2B5EF4-FFF2-40B4-BE49-F238E27FC236}">
                <a16:creationId xmlns:a16="http://schemas.microsoft.com/office/drawing/2014/main" id="{CCC6B8F0-6F65-47BD-A960-8DA8638E07A9}"/>
              </a:ext>
            </a:extLst>
          </p:cNvPr>
          <p:cNvSpPr>
            <a:spLocks noChangeArrowheads="1"/>
          </p:cNvSpPr>
          <p:nvPr/>
        </p:nvSpPr>
        <p:spPr bwMode="auto">
          <a:xfrm>
            <a:off x="0" y="173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zh-CN" sz="900" b="0" i="0" u="none" strike="noStrike" cap="none" normalizeH="0" baseline="0">
                <a:ln>
                  <a:noFill/>
                </a:ln>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     </a:t>
            </a:r>
            <a:endParaRPr kumimoji="0" lang="de-DE" altLang="zh-CN" sz="1800" b="0" i="0" u="none" strike="noStrike" cap="none" normalizeH="0" baseline="0">
              <a:ln>
                <a:noFill/>
              </a:ln>
              <a:solidFill>
                <a:schemeClr val="tx1"/>
              </a:solidFill>
              <a:effectLst/>
              <a:latin typeface="Arial" panose="020B0604020202020204" pitchFamily="34" charset="0"/>
            </a:endParaRPr>
          </a:p>
        </p:txBody>
      </p:sp>
      <p:pic>
        <p:nvPicPr>
          <p:cNvPr id="27" name="图片 26">
            <a:extLst>
              <a:ext uri="{FF2B5EF4-FFF2-40B4-BE49-F238E27FC236}">
                <a16:creationId xmlns:a16="http://schemas.microsoft.com/office/drawing/2014/main" id="{54B2AD9E-A677-4C01-AEFB-E6642104469F}"/>
              </a:ext>
            </a:extLst>
          </p:cNvPr>
          <p:cNvPicPr>
            <a:picLocks noChangeAspect="1"/>
          </p:cNvPicPr>
          <p:nvPr/>
        </p:nvPicPr>
        <p:blipFill>
          <a:blip r:embed="rId3"/>
          <a:stretch>
            <a:fillRect/>
          </a:stretch>
        </p:blipFill>
        <p:spPr>
          <a:xfrm>
            <a:off x="4129938" y="1563688"/>
            <a:ext cx="7460249" cy="4183721"/>
          </a:xfrm>
          <a:prstGeom prst="rect">
            <a:avLst/>
          </a:prstGeom>
        </p:spPr>
      </p:pic>
      <p:pic>
        <p:nvPicPr>
          <p:cNvPr id="33" name="图片 32">
            <a:extLst>
              <a:ext uri="{FF2B5EF4-FFF2-40B4-BE49-F238E27FC236}">
                <a16:creationId xmlns:a16="http://schemas.microsoft.com/office/drawing/2014/main" id="{7ACE4B4F-3BB3-41F2-96CA-8DDD43DFA142}"/>
              </a:ext>
            </a:extLst>
          </p:cNvPr>
          <p:cNvPicPr>
            <a:picLocks noChangeAspect="1"/>
          </p:cNvPicPr>
          <p:nvPr/>
        </p:nvPicPr>
        <p:blipFill>
          <a:blip r:embed="rId4"/>
          <a:stretch>
            <a:fillRect/>
          </a:stretch>
        </p:blipFill>
        <p:spPr>
          <a:xfrm>
            <a:off x="330032" y="3355060"/>
            <a:ext cx="3600000" cy="2766256"/>
          </a:xfrm>
          <a:prstGeom prst="rect">
            <a:avLst/>
          </a:prstGeom>
        </p:spPr>
      </p:pic>
      <p:pic>
        <p:nvPicPr>
          <p:cNvPr id="35" name="图片 34">
            <a:extLst>
              <a:ext uri="{FF2B5EF4-FFF2-40B4-BE49-F238E27FC236}">
                <a16:creationId xmlns:a16="http://schemas.microsoft.com/office/drawing/2014/main" id="{25A3695A-077C-4F12-B9F6-F3D748BCFDDA}"/>
              </a:ext>
            </a:extLst>
          </p:cNvPr>
          <p:cNvPicPr>
            <a:picLocks noChangeAspect="1"/>
          </p:cNvPicPr>
          <p:nvPr/>
        </p:nvPicPr>
        <p:blipFill>
          <a:blip r:embed="rId5"/>
          <a:stretch>
            <a:fillRect/>
          </a:stretch>
        </p:blipFill>
        <p:spPr>
          <a:xfrm>
            <a:off x="330032" y="1001255"/>
            <a:ext cx="3600000" cy="2590440"/>
          </a:xfrm>
          <a:prstGeom prst="rect">
            <a:avLst/>
          </a:prstGeom>
        </p:spPr>
      </p:pic>
      <p:sp>
        <p:nvSpPr>
          <p:cNvPr id="38" name="Fußzeilenplatzhalter 2">
            <a:extLst>
              <a:ext uri="{FF2B5EF4-FFF2-40B4-BE49-F238E27FC236}">
                <a16:creationId xmlns:a16="http://schemas.microsoft.com/office/drawing/2014/main" id="{365DD2C5-3853-4E7F-9CE8-88684313A467}"/>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1882491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altLang="zh-CN" kern="100" dirty="0">
                <a:latin typeface="+mn-ea"/>
                <a:ea typeface="+mn-ea"/>
              </a:rPr>
              <a:t>Workspace </a:t>
            </a:r>
            <a:r>
              <a:rPr lang="en-US" altLang="zh-CN" kern="100" dirty="0">
                <a:latin typeface="+mn-ea"/>
                <a:ea typeface="+mn-ea"/>
              </a:rPr>
              <a:t>und Sensorarray</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p>
          <a:p>
            <a:endParaRPr lang="de-DE" altLang="zh-CN" dirty="0">
              <a:latin typeface="+mn-ea"/>
            </a:endParaRPr>
          </a:p>
        </p:txBody>
      </p:sp>
      <p:sp>
        <p:nvSpPr>
          <p:cNvPr id="6" name="Inhaltsplatzhalter 5"/>
          <p:cNvSpPr>
            <a:spLocks noGrp="1"/>
          </p:cNvSpPr>
          <p:nvPr>
            <p:ph sz="quarter" idx="12"/>
          </p:nvPr>
        </p:nvSpPr>
        <p:spPr/>
        <p:txBody>
          <a:bodyPr/>
          <a:lstStyle/>
          <a:p>
            <a:r>
              <a:rPr lang="en-US" altLang="zh-CN" dirty="0"/>
              <a:t>G</a:t>
            </a:r>
            <a:r>
              <a:rPr lang="de-DE" altLang="zh-CN" dirty="0" err="1"/>
              <a:t>ültiger</a:t>
            </a:r>
            <a:r>
              <a:rPr lang="de-DE" altLang="zh-CN" dirty="0"/>
              <a:t> Bereich</a:t>
            </a:r>
            <a:endParaRPr lang="zh-CN" altLang="zh-CN" dirty="0"/>
          </a:p>
        </p:txBody>
      </p:sp>
      <p:sp>
        <p:nvSpPr>
          <p:cNvPr id="20" name="Fußzeilenplatzhalter 2">
            <a:extLst>
              <a:ext uri="{FF2B5EF4-FFF2-40B4-BE49-F238E27FC236}">
                <a16:creationId xmlns:a16="http://schemas.microsoft.com/office/drawing/2014/main" id="{BFEB2302-1619-4B6F-A3EE-FB8E7DD1CD2D}"/>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grpSp>
        <p:nvGrpSpPr>
          <p:cNvPr id="60" name="组合 59">
            <a:extLst>
              <a:ext uri="{FF2B5EF4-FFF2-40B4-BE49-F238E27FC236}">
                <a16:creationId xmlns:a16="http://schemas.microsoft.com/office/drawing/2014/main" id="{935340FB-2E51-495B-A80D-D25C9D9A35CF}"/>
              </a:ext>
            </a:extLst>
          </p:cNvPr>
          <p:cNvGrpSpPr/>
          <p:nvPr/>
        </p:nvGrpSpPr>
        <p:grpSpPr>
          <a:xfrm>
            <a:off x="1951553" y="1804547"/>
            <a:ext cx="7417176" cy="4464496"/>
            <a:chOff x="1323580" y="1844824"/>
            <a:chExt cx="7417176" cy="4464496"/>
          </a:xfrm>
        </p:grpSpPr>
        <p:grpSp>
          <p:nvGrpSpPr>
            <p:cNvPr id="59" name="组合 58">
              <a:extLst>
                <a:ext uri="{FF2B5EF4-FFF2-40B4-BE49-F238E27FC236}">
                  <a16:creationId xmlns:a16="http://schemas.microsoft.com/office/drawing/2014/main" id="{725F9340-6FFA-402F-87E9-B33A63AFEAB0}"/>
                </a:ext>
              </a:extLst>
            </p:cNvPr>
            <p:cNvGrpSpPr/>
            <p:nvPr/>
          </p:nvGrpSpPr>
          <p:grpSpPr>
            <a:xfrm>
              <a:off x="1323580" y="1844824"/>
              <a:ext cx="7417176" cy="1440000"/>
              <a:chOff x="1323580" y="1844824"/>
              <a:chExt cx="7417176" cy="1440000"/>
            </a:xfrm>
          </p:grpSpPr>
          <p:pic>
            <p:nvPicPr>
              <p:cNvPr id="15" name="图片 14">
                <a:extLst>
                  <a:ext uri="{FF2B5EF4-FFF2-40B4-BE49-F238E27FC236}">
                    <a16:creationId xmlns:a16="http://schemas.microsoft.com/office/drawing/2014/main" id="{B35489F5-585C-40FE-BEEB-0421D71756D8}"/>
                  </a:ext>
                </a:extLst>
              </p:cNvPr>
              <p:cNvPicPr>
                <a:picLocks noChangeAspect="1"/>
              </p:cNvPicPr>
              <p:nvPr/>
            </p:nvPicPr>
            <p:blipFill>
              <a:blip r:embed="rId3"/>
              <a:stretch>
                <a:fillRect/>
              </a:stretch>
            </p:blipFill>
            <p:spPr>
              <a:xfrm>
                <a:off x="2945664" y="1844824"/>
                <a:ext cx="928841" cy="1440000"/>
              </a:xfrm>
              <a:prstGeom prst="rect">
                <a:avLst/>
              </a:prstGeom>
            </p:spPr>
          </p:pic>
          <p:pic>
            <p:nvPicPr>
              <p:cNvPr id="25" name="图片 24">
                <a:extLst>
                  <a:ext uri="{FF2B5EF4-FFF2-40B4-BE49-F238E27FC236}">
                    <a16:creationId xmlns:a16="http://schemas.microsoft.com/office/drawing/2014/main" id="{5ACA64E4-6174-43EB-8DE7-94B4DBB73C60}"/>
                  </a:ext>
                </a:extLst>
              </p:cNvPr>
              <p:cNvPicPr>
                <a:picLocks noChangeAspect="1"/>
              </p:cNvPicPr>
              <p:nvPr/>
            </p:nvPicPr>
            <p:blipFill>
              <a:blip r:embed="rId4"/>
              <a:stretch>
                <a:fillRect/>
              </a:stretch>
            </p:blipFill>
            <p:spPr>
              <a:xfrm>
                <a:off x="4567748" y="1844824"/>
                <a:ext cx="928841" cy="1440000"/>
              </a:xfrm>
              <a:prstGeom prst="rect">
                <a:avLst/>
              </a:prstGeom>
            </p:spPr>
          </p:pic>
          <p:pic>
            <p:nvPicPr>
              <p:cNvPr id="40" name="图片 39">
                <a:extLst>
                  <a:ext uri="{FF2B5EF4-FFF2-40B4-BE49-F238E27FC236}">
                    <a16:creationId xmlns:a16="http://schemas.microsoft.com/office/drawing/2014/main" id="{3F5633D6-B7F5-4929-B5E5-D1DD0690AC45}"/>
                  </a:ext>
                </a:extLst>
              </p:cNvPr>
              <p:cNvPicPr>
                <a:picLocks noChangeAspect="1"/>
              </p:cNvPicPr>
              <p:nvPr/>
            </p:nvPicPr>
            <p:blipFill>
              <a:blip r:embed="rId5"/>
              <a:stretch>
                <a:fillRect/>
              </a:stretch>
            </p:blipFill>
            <p:spPr>
              <a:xfrm>
                <a:off x="6189832" y="1844824"/>
                <a:ext cx="928841" cy="1440000"/>
              </a:xfrm>
              <a:prstGeom prst="rect">
                <a:avLst/>
              </a:prstGeom>
            </p:spPr>
          </p:pic>
          <p:pic>
            <p:nvPicPr>
              <p:cNvPr id="46" name="图片 45">
                <a:extLst>
                  <a:ext uri="{FF2B5EF4-FFF2-40B4-BE49-F238E27FC236}">
                    <a16:creationId xmlns:a16="http://schemas.microsoft.com/office/drawing/2014/main" id="{A878E977-8347-404B-BFC1-2C9583B6F326}"/>
                  </a:ext>
                </a:extLst>
              </p:cNvPr>
              <p:cNvPicPr>
                <a:picLocks noChangeAspect="1"/>
              </p:cNvPicPr>
              <p:nvPr/>
            </p:nvPicPr>
            <p:blipFill>
              <a:blip r:embed="rId6"/>
              <a:stretch>
                <a:fillRect/>
              </a:stretch>
            </p:blipFill>
            <p:spPr>
              <a:xfrm>
                <a:off x="7811915" y="1844824"/>
                <a:ext cx="928841" cy="1440000"/>
              </a:xfrm>
              <a:prstGeom prst="rect">
                <a:avLst/>
              </a:prstGeom>
            </p:spPr>
          </p:pic>
          <p:pic>
            <p:nvPicPr>
              <p:cNvPr id="52" name="图片 51">
                <a:extLst>
                  <a:ext uri="{FF2B5EF4-FFF2-40B4-BE49-F238E27FC236}">
                    <a16:creationId xmlns:a16="http://schemas.microsoft.com/office/drawing/2014/main" id="{1CAB1E44-F70C-470D-A54D-FF94686470DC}"/>
                  </a:ext>
                </a:extLst>
              </p:cNvPr>
              <p:cNvPicPr>
                <a:picLocks noChangeAspect="1"/>
              </p:cNvPicPr>
              <p:nvPr/>
            </p:nvPicPr>
            <p:blipFill>
              <a:blip r:embed="rId7"/>
              <a:stretch>
                <a:fillRect/>
              </a:stretch>
            </p:blipFill>
            <p:spPr>
              <a:xfrm>
                <a:off x="1323580" y="1844824"/>
                <a:ext cx="928841" cy="1440000"/>
              </a:xfrm>
              <a:prstGeom prst="rect">
                <a:avLst/>
              </a:prstGeom>
            </p:spPr>
          </p:pic>
        </p:grpSp>
        <p:grpSp>
          <p:nvGrpSpPr>
            <p:cNvPr id="57" name="组合 56">
              <a:extLst>
                <a:ext uri="{FF2B5EF4-FFF2-40B4-BE49-F238E27FC236}">
                  <a16:creationId xmlns:a16="http://schemas.microsoft.com/office/drawing/2014/main" id="{CA115DAF-39E1-4E2D-A77A-FB5176E4DB32}"/>
                </a:ext>
              </a:extLst>
            </p:cNvPr>
            <p:cNvGrpSpPr/>
            <p:nvPr/>
          </p:nvGrpSpPr>
          <p:grpSpPr>
            <a:xfrm>
              <a:off x="1323580" y="3357072"/>
              <a:ext cx="7417176" cy="1440000"/>
              <a:chOff x="1323580" y="3483078"/>
              <a:chExt cx="7417176" cy="1440000"/>
            </a:xfrm>
          </p:grpSpPr>
          <p:pic>
            <p:nvPicPr>
              <p:cNvPr id="18" name="图片 17">
                <a:extLst>
                  <a:ext uri="{FF2B5EF4-FFF2-40B4-BE49-F238E27FC236}">
                    <a16:creationId xmlns:a16="http://schemas.microsoft.com/office/drawing/2014/main" id="{29D97ACA-62AF-4D92-A96B-3164E5CECB52}"/>
                  </a:ext>
                </a:extLst>
              </p:cNvPr>
              <p:cNvPicPr>
                <a:picLocks noChangeAspect="1"/>
              </p:cNvPicPr>
              <p:nvPr/>
            </p:nvPicPr>
            <p:blipFill>
              <a:blip r:embed="rId8"/>
              <a:stretch>
                <a:fillRect/>
              </a:stretch>
            </p:blipFill>
            <p:spPr>
              <a:xfrm>
                <a:off x="2945664" y="3483078"/>
                <a:ext cx="928841" cy="1440000"/>
              </a:xfrm>
              <a:prstGeom prst="rect">
                <a:avLst/>
              </a:prstGeom>
            </p:spPr>
          </p:pic>
          <p:pic>
            <p:nvPicPr>
              <p:cNvPr id="36" name="图片 35">
                <a:extLst>
                  <a:ext uri="{FF2B5EF4-FFF2-40B4-BE49-F238E27FC236}">
                    <a16:creationId xmlns:a16="http://schemas.microsoft.com/office/drawing/2014/main" id="{66C40763-42A4-46F0-93B0-ED58E155D3BF}"/>
                  </a:ext>
                </a:extLst>
              </p:cNvPr>
              <p:cNvPicPr>
                <a:picLocks noChangeAspect="1"/>
              </p:cNvPicPr>
              <p:nvPr/>
            </p:nvPicPr>
            <p:blipFill>
              <a:blip r:embed="rId9"/>
              <a:stretch>
                <a:fillRect/>
              </a:stretch>
            </p:blipFill>
            <p:spPr>
              <a:xfrm>
                <a:off x="4567748" y="3483078"/>
                <a:ext cx="928841" cy="1440000"/>
              </a:xfrm>
              <a:prstGeom prst="rect">
                <a:avLst/>
              </a:prstGeom>
            </p:spPr>
          </p:pic>
          <p:pic>
            <p:nvPicPr>
              <p:cNvPr id="42" name="图片 41">
                <a:extLst>
                  <a:ext uri="{FF2B5EF4-FFF2-40B4-BE49-F238E27FC236}">
                    <a16:creationId xmlns:a16="http://schemas.microsoft.com/office/drawing/2014/main" id="{08E05651-F8C5-47A4-BE7C-C2A03A5C2FBC}"/>
                  </a:ext>
                </a:extLst>
              </p:cNvPr>
              <p:cNvPicPr>
                <a:picLocks noChangeAspect="1"/>
              </p:cNvPicPr>
              <p:nvPr/>
            </p:nvPicPr>
            <p:blipFill>
              <a:blip r:embed="rId10"/>
              <a:stretch>
                <a:fillRect/>
              </a:stretch>
            </p:blipFill>
            <p:spPr>
              <a:xfrm>
                <a:off x="6189832" y="3483078"/>
                <a:ext cx="928841" cy="1440000"/>
              </a:xfrm>
              <a:prstGeom prst="rect">
                <a:avLst/>
              </a:prstGeom>
            </p:spPr>
          </p:pic>
          <p:pic>
            <p:nvPicPr>
              <p:cNvPr id="48" name="图片 47">
                <a:extLst>
                  <a:ext uri="{FF2B5EF4-FFF2-40B4-BE49-F238E27FC236}">
                    <a16:creationId xmlns:a16="http://schemas.microsoft.com/office/drawing/2014/main" id="{F87ACF5A-38D4-4875-8CEF-1D281CA2EC4D}"/>
                  </a:ext>
                </a:extLst>
              </p:cNvPr>
              <p:cNvPicPr>
                <a:picLocks noChangeAspect="1"/>
              </p:cNvPicPr>
              <p:nvPr/>
            </p:nvPicPr>
            <p:blipFill>
              <a:blip r:embed="rId11"/>
              <a:stretch>
                <a:fillRect/>
              </a:stretch>
            </p:blipFill>
            <p:spPr>
              <a:xfrm>
                <a:off x="7811915" y="3483078"/>
                <a:ext cx="928841" cy="1440000"/>
              </a:xfrm>
              <a:prstGeom prst="rect">
                <a:avLst/>
              </a:prstGeom>
            </p:spPr>
          </p:pic>
          <p:pic>
            <p:nvPicPr>
              <p:cNvPr id="54" name="图片 53">
                <a:extLst>
                  <a:ext uri="{FF2B5EF4-FFF2-40B4-BE49-F238E27FC236}">
                    <a16:creationId xmlns:a16="http://schemas.microsoft.com/office/drawing/2014/main" id="{748E10FB-416E-4648-9856-510C3CF2CFA4}"/>
                  </a:ext>
                </a:extLst>
              </p:cNvPr>
              <p:cNvPicPr>
                <a:picLocks noChangeAspect="1"/>
              </p:cNvPicPr>
              <p:nvPr/>
            </p:nvPicPr>
            <p:blipFill>
              <a:blip r:embed="rId12"/>
              <a:stretch>
                <a:fillRect/>
              </a:stretch>
            </p:blipFill>
            <p:spPr>
              <a:xfrm>
                <a:off x="1323580" y="3483078"/>
                <a:ext cx="928841" cy="1440000"/>
              </a:xfrm>
              <a:prstGeom prst="rect">
                <a:avLst/>
              </a:prstGeom>
            </p:spPr>
          </p:pic>
        </p:grpSp>
        <p:grpSp>
          <p:nvGrpSpPr>
            <p:cNvPr id="58" name="组合 57">
              <a:extLst>
                <a:ext uri="{FF2B5EF4-FFF2-40B4-BE49-F238E27FC236}">
                  <a16:creationId xmlns:a16="http://schemas.microsoft.com/office/drawing/2014/main" id="{3CC449A9-B02F-4B65-996B-04BF5388F1A1}"/>
                </a:ext>
              </a:extLst>
            </p:cNvPr>
            <p:cNvGrpSpPr/>
            <p:nvPr/>
          </p:nvGrpSpPr>
          <p:grpSpPr>
            <a:xfrm>
              <a:off x="1323580" y="4869320"/>
              <a:ext cx="7417176" cy="1440000"/>
              <a:chOff x="1323580" y="4869320"/>
              <a:chExt cx="7417176" cy="1440000"/>
            </a:xfrm>
          </p:grpSpPr>
          <p:pic>
            <p:nvPicPr>
              <p:cNvPr id="22" name="图片 21">
                <a:extLst>
                  <a:ext uri="{FF2B5EF4-FFF2-40B4-BE49-F238E27FC236}">
                    <a16:creationId xmlns:a16="http://schemas.microsoft.com/office/drawing/2014/main" id="{CF0066F5-E62C-4E84-8557-3F96722D7DCA}"/>
                  </a:ext>
                </a:extLst>
              </p:cNvPr>
              <p:cNvPicPr>
                <a:picLocks noChangeAspect="1"/>
              </p:cNvPicPr>
              <p:nvPr/>
            </p:nvPicPr>
            <p:blipFill>
              <a:blip r:embed="rId13"/>
              <a:stretch>
                <a:fillRect/>
              </a:stretch>
            </p:blipFill>
            <p:spPr>
              <a:xfrm>
                <a:off x="2945664" y="4869320"/>
                <a:ext cx="928841" cy="1440000"/>
              </a:xfrm>
              <a:prstGeom prst="rect">
                <a:avLst/>
              </a:prstGeom>
            </p:spPr>
          </p:pic>
          <p:pic>
            <p:nvPicPr>
              <p:cNvPr id="38" name="图片 37">
                <a:extLst>
                  <a:ext uri="{FF2B5EF4-FFF2-40B4-BE49-F238E27FC236}">
                    <a16:creationId xmlns:a16="http://schemas.microsoft.com/office/drawing/2014/main" id="{3D61EB3E-7DD5-4A5E-9B1C-0DBECE772089}"/>
                  </a:ext>
                </a:extLst>
              </p:cNvPr>
              <p:cNvPicPr>
                <a:picLocks noChangeAspect="1"/>
              </p:cNvPicPr>
              <p:nvPr/>
            </p:nvPicPr>
            <p:blipFill>
              <a:blip r:embed="rId14"/>
              <a:stretch>
                <a:fillRect/>
              </a:stretch>
            </p:blipFill>
            <p:spPr>
              <a:xfrm>
                <a:off x="4567748" y="4869320"/>
                <a:ext cx="928841" cy="1440000"/>
              </a:xfrm>
              <a:prstGeom prst="rect">
                <a:avLst/>
              </a:prstGeom>
            </p:spPr>
          </p:pic>
          <p:pic>
            <p:nvPicPr>
              <p:cNvPr id="44" name="图片 43">
                <a:extLst>
                  <a:ext uri="{FF2B5EF4-FFF2-40B4-BE49-F238E27FC236}">
                    <a16:creationId xmlns:a16="http://schemas.microsoft.com/office/drawing/2014/main" id="{C2516890-89D0-4635-89AC-9718DE2E144E}"/>
                  </a:ext>
                </a:extLst>
              </p:cNvPr>
              <p:cNvPicPr>
                <a:picLocks noChangeAspect="1"/>
              </p:cNvPicPr>
              <p:nvPr/>
            </p:nvPicPr>
            <p:blipFill>
              <a:blip r:embed="rId15"/>
              <a:stretch>
                <a:fillRect/>
              </a:stretch>
            </p:blipFill>
            <p:spPr>
              <a:xfrm>
                <a:off x="6189832" y="4869320"/>
                <a:ext cx="928841" cy="1440000"/>
              </a:xfrm>
              <a:prstGeom prst="rect">
                <a:avLst/>
              </a:prstGeom>
            </p:spPr>
          </p:pic>
          <p:pic>
            <p:nvPicPr>
              <p:cNvPr id="50" name="图片 49">
                <a:extLst>
                  <a:ext uri="{FF2B5EF4-FFF2-40B4-BE49-F238E27FC236}">
                    <a16:creationId xmlns:a16="http://schemas.microsoft.com/office/drawing/2014/main" id="{7D79EEA4-C6A9-47EA-8114-279D04C03E00}"/>
                  </a:ext>
                </a:extLst>
              </p:cNvPr>
              <p:cNvPicPr>
                <a:picLocks noChangeAspect="1"/>
              </p:cNvPicPr>
              <p:nvPr/>
            </p:nvPicPr>
            <p:blipFill>
              <a:blip r:embed="rId16"/>
              <a:stretch>
                <a:fillRect/>
              </a:stretch>
            </p:blipFill>
            <p:spPr>
              <a:xfrm>
                <a:off x="7811915" y="4869320"/>
                <a:ext cx="928841" cy="1440000"/>
              </a:xfrm>
              <a:prstGeom prst="rect">
                <a:avLst/>
              </a:prstGeom>
            </p:spPr>
          </p:pic>
          <p:pic>
            <p:nvPicPr>
              <p:cNvPr id="56" name="图片 55">
                <a:extLst>
                  <a:ext uri="{FF2B5EF4-FFF2-40B4-BE49-F238E27FC236}">
                    <a16:creationId xmlns:a16="http://schemas.microsoft.com/office/drawing/2014/main" id="{92294CAA-1151-46EC-AE88-25671AA30EDF}"/>
                  </a:ext>
                </a:extLst>
              </p:cNvPr>
              <p:cNvPicPr>
                <a:picLocks noChangeAspect="1"/>
              </p:cNvPicPr>
              <p:nvPr/>
            </p:nvPicPr>
            <p:blipFill>
              <a:blip r:embed="rId17"/>
              <a:stretch>
                <a:fillRect/>
              </a:stretch>
            </p:blipFill>
            <p:spPr>
              <a:xfrm>
                <a:off x="1323580" y="4869320"/>
                <a:ext cx="928841" cy="1440000"/>
              </a:xfrm>
              <a:prstGeom prst="rect">
                <a:avLst/>
              </a:prstGeom>
            </p:spPr>
          </p:pic>
        </p:grpSp>
      </p:grpSp>
      <p:cxnSp>
        <p:nvCxnSpPr>
          <p:cNvPr id="62" name="直接箭头连接符 61">
            <a:extLst>
              <a:ext uri="{FF2B5EF4-FFF2-40B4-BE49-F238E27FC236}">
                <a16:creationId xmlns:a16="http://schemas.microsoft.com/office/drawing/2014/main" id="{E54E430D-9AC7-4316-85D0-0F08B4BD5B23}"/>
              </a:ext>
            </a:extLst>
          </p:cNvPr>
          <p:cNvCxnSpPr>
            <a:cxnSpLocks/>
          </p:cNvCxnSpPr>
          <p:nvPr/>
        </p:nvCxnSpPr>
        <p:spPr>
          <a:xfrm>
            <a:off x="1775520" y="1700808"/>
            <a:ext cx="76617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直接箭头连接符 63">
            <a:extLst>
              <a:ext uri="{FF2B5EF4-FFF2-40B4-BE49-F238E27FC236}">
                <a16:creationId xmlns:a16="http://schemas.microsoft.com/office/drawing/2014/main" id="{7CD02D70-E7B1-4B23-B00C-8C78DC23F1C0}"/>
              </a:ext>
            </a:extLst>
          </p:cNvPr>
          <p:cNvCxnSpPr>
            <a:cxnSpLocks/>
          </p:cNvCxnSpPr>
          <p:nvPr/>
        </p:nvCxnSpPr>
        <p:spPr>
          <a:xfrm>
            <a:off x="1775520" y="1700808"/>
            <a:ext cx="0" cy="45682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文本框 65">
            <a:extLst>
              <a:ext uri="{FF2B5EF4-FFF2-40B4-BE49-F238E27FC236}">
                <a16:creationId xmlns:a16="http://schemas.microsoft.com/office/drawing/2014/main" id="{0331BE85-65EF-4141-9BF3-EACAD416ED6E}"/>
              </a:ext>
            </a:extLst>
          </p:cNvPr>
          <p:cNvSpPr txBox="1"/>
          <p:nvPr/>
        </p:nvSpPr>
        <p:spPr>
          <a:xfrm>
            <a:off x="9534651" y="1516142"/>
            <a:ext cx="1749261" cy="369332"/>
          </a:xfrm>
          <a:prstGeom prst="rect">
            <a:avLst/>
          </a:prstGeom>
          <a:noFill/>
        </p:spPr>
        <p:txBody>
          <a:bodyPr wrap="none" rtlCol="0">
            <a:spAutoFit/>
          </a:bodyPr>
          <a:lstStyle/>
          <a:p>
            <a:r>
              <a:rPr lang="de-DE" altLang="zh-CN" dirty="0"/>
              <a:t>ADC Auflösung</a:t>
            </a:r>
            <a:endParaRPr lang="zh-CN" altLang="en-US" dirty="0"/>
          </a:p>
        </p:txBody>
      </p:sp>
      <p:sp>
        <p:nvSpPr>
          <p:cNvPr id="67" name="文本框 66">
            <a:extLst>
              <a:ext uri="{FF2B5EF4-FFF2-40B4-BE49-F238E27FC236}">
                <a16:creationId xmlns:a16="http://schemas.microsoft.com/office/drawing/2014/main" id="{235E1801-3D31-442D-A151-4F21B1A5ED88}"/>
              </a:ext>
            </a:extLst>
          </p:cNvPr>
          <p:cNvSpPr txBox="1"/>
          <p:nvPr/>
        </p:nvSpPr>
        <p:spPr>
          <a:xfrm>
            <a:off x="432099" y="5981184"/>
            <a:ext cx="1300356" cy="369332"/>
          </a:xfrm>
          <a:prstGeom prst="rect">
            <a:avLst/>
          </a:prstGeom>
          <a:noFill/>
        </p:spPr>
        <p:txBody>
          <a:bodyPr wrap="none" rtlCol="0">
            <a:spAutoFit/>
          </a:bodyPr>
          <a:lstStyle/>
          <a:p>
            <a:r>
              <a:rPr lang="de-DE" altLang="zh-CN" dirty="0"/>
              <a:t>Sensitivität</a:t>
            </a:r>
            <a:endParaRPr lang="zh-CN" altLang="en-US" dirty="0"/>
          </a:p>
        </p:txBody>
      </p:sp>
      <p:sp>
        <p:nvSpPr>
          <p:cNvPr id="68" name="文本框 67">
            <a:extLst>
              <a:ext uri="{FF2B5EF4-FFF2-40B4-BE49-F238E27FC236}">
                <a16:creationId xmlns:a16="http://schemas.microsoft.com/office/drawing/2014/main" id="{56B69D92-2261-41D7-B095-64530766E2C0}"/>
              </a:ext>
            </a:extLst>
          </p:cNvPr>
          <p:cNvSpPr txBox="1"/>
          <p:nvPr/>
        </p:nvSpPr>
        <p:spPr>
          <a:xfrm>
            <a:off x="1039421" y="5364377"/>
            <a:ext cx="736099" cy="369332"/>
          </a:xfrm>
          <a:prstGeom prst="rect">
            <a:avLst/>
          </a:prstGeom>
          <a:noFill/>
        </p:spPr>
        <p:txBody>
          <a:bodyPr wrap="none" rtlCol="0">
            <a:spAutoFit/>
          </a:bodyPr>
          <a:lstStyle/>
          <a:p>
            <a:r>
              <a:rPr lang="de-DE" altLang="zh-CN" dirty="0"/>
              <a:t>20 </a:t>
            </a:r>
            <a:r>
              <a:rPr lang="en-US" altLang="zh-CN" dirty="0"/>
              <a:t>‰</a:t>
            </a:r>
            <a:endParaRPr lang="zh-CN" altLang="en-US" dirty="0"/>
          </a:p>
        </p:txBody>
      </p:sp>
      <p:sp>
        <p:nvSpPr>
          <p:cNvPr id="69" name="文本框 68">
            <a:extLst>
              <a:ext uri="{FF2B5EF4-FFF2-40B4-BE49-F238E27FC236}">
                <a16:creationId xmlns:a16="http://schemas.microsoft.com/office/drawing/2014/main" id="{9B3BC85D-AD27-4C0B-996A-CA655024F8A4}"/>
              </a:ext>
            </a:extLst>
          </p:cNvPr>
          <p:cNvSpPr txBox="1"/>
          <p:nvPr/>
        </p:nvSpPr>
        <p:spPr>
          <a:xfrm>
            <a:off x="1039421" y="3852129"/>
            <a:ext cx="736099" cy="369332"/>
          </a:xfrm>
          <a:prstGeom prst="rect">
            <a:avLst/>
          </a:prstGeom>
          <a:noFill/>
        </p:spPr>
        <p:txBody>
          <a:bodyPr wrap="none" rtlCol="0">
            <a:spAutoFit/>
          </a:bodyPr>
          <a:lstStyle/>
          <a:p>
            <a:r>
              <a:rPr lang="de-DE" altLang="zh-CN" dirty="0"/>
              <a:t>10 </a:t>
            </a:r>
            <a:r>
              <a:rPr lang="en-US" altLang="zh-CN" dirty="0"/>
              <a:t>‰</a:t>
            </a:r>
            <a:endParaRPr lang="zh-CN" altLang="en-US" dirty="0"/>
          </a:p>
        </p:txBody>
      </p:sp>
      <p:sp>
        <p:nvSpPr>
          <p:cNvPr id="70" name="文本框 69">
            <a:extLst>
              <a:ext uri="{FF2B5EF4-FFF2-40B4-BE49-F238E27FC236}">
                <a16:creationId xmlns:a16="http://schemas.microsoft.com/office/drawing/2014/main" id="{A1500DFB-6777-4695-8988-20B2120CC16A}"/>
              </a:ext>
            </a:extLst>
          </p:cNvPr>
          <p:cNvSpPr txBox="1"/>
          <p:nvPr/>
        </p:nvSpPr>
        <p:spPr>
          <a:xfrm>
            <a:off x="1167661" y="2340680"/>
            <a:ext cx="607859" cy="369332"/>
          </a:xfrm>
          <a:prstGeom prst="rect">
            <a:avLst/>
          </a:prstGeom>
          <a:noFill/>
        </p:spPr>
        <p:txBody>
          <a:bodyPr wrap="none" rtlCol="0">
            <a:spAutoFit/>
          </a:bodyPr>
          <a:lstStyle/>
          <a:p>
            <a:r>
              <a:rPr lang="de-DE" altLang="zh-CN" dirty="0"/>
              <a:t>5 </a:t>
            </a:r>
            <a:r>
              <a:rPr lang="en-US" altLang="zh-CN" dirty="0"/>
              <a:t>‰</a:t>
            </a:r>
            <a:endParaRPr lang="zh-CN" altLang="en-US" dirty="0"/>
          </a:p>
        </p:txBody>
      </p:sp>
      <p:sp>
        <p:nvSpPr>
          <p:cNvPr id="71" name="文本框 70">
            <a:extLst>
              <a:ext uri="{FF2B5EF4-FFF2-40B4-BE49-F238E27FC236}">
                <a16:creationId xmlns:a16="http://schemas.microsoft.com/office/drawing/2014/main" id="{4FB387A8-C4F4-4746-9D91-BCE7587A3BDF}"/>
              </a:ext>
            </a:extLst>
          </p:cNvPr>
          <p:cNvSpPr txBox="1"/>
          <p:nvPr/>
        </p:nvSpPr>
        <p:spPr>
          <a:xfrm>
            <a:off x="2041511" y="1331476"/>
            <a:ext cx="748923" cy="369332"/>
          </a:xfrm>
          <a:prstGeom prst="rect">
            <a:avLst/>
          </a:prstGeom>
          <a:noFill/>
        </p:spPr>
        <p:txBody>
          <a:bodyPr wrap="none" rtlCol="0">
            <a:spAutoFit/>
          </a:bodyPr>
          <a:lstStyle/>
          <a:p>
            <a:r>
              <a:rPr lang="de-DE" altLang="zh-CN" dirty="0"/>
              <a:t>12 </a:t>
            </a:r>
            <a:r>
              <a:rPr lang="en-US" altLang="zh-CN" dirty="0"/>
              <a:t>bit</a:t>
            </a:r>
            <a:endParaRPr lang="zh-CN" altLang="en-US" dirty="0"/>
          </a:p>
        </p:txBody>
      </p:sp>
      <p:sp>
        <p:nvSpPr>
          <p:cNvPr id="72" name="文本框 71">
            <a:extLst>
              <a:ext uri="{FF2B5EF4-FFF2-40B4-BE49-F238E27FC236}">
                <a16:creationId xmlns:a16="http://schemas.microsoft.com/office/drawing/2014/main" id="{010377C5-E769-4B0C-93EC-4EDA5DCF2644}"/>
              </a:ext>
            </a:extLst>
          </p:cNvPr>
          <p:cNvSpPr txBox="1"/>
          <p:nvPr/>
        </p:nvSpPr>
        <p:spPr>
          <a:xfrm>
            <a:off x="3663595" y="1331476"/>
            <a:ext cx="748923" cy="369332"/>
          </a:xfrm>
          <a:prstGeom prst="rect">
            <a:avLst/>
          </a:prstGeom>
          <a:noFill/>
        </p:spPr>
        <p:txBody>
          <a:bodyPr wrap="none" rtlCol="0">
            <a:spAutoFit/>
          </a:bodyPr>
          <a:lstStyle/>
          <a:p>
            <a:r>
              <a:rPr lang="de-DE" altLang="zh-CN" dirty="0"/>
              <a:t>14 </a:t>
            </a:r>
            <a:r>
              <a:rPr lang="en-US" altLang="zh-CN" dirty="0"/>
              <a:t>bit</a:t>
            </a:r>
            <a:endParaRPr lang="zh-CN" altLang="en-US" dirty="0"/>
          </a:p>
        </p:txBody>
      </p:sp>
      <p:sp>
        <p:nvSpPr>
          <p:cNvPr id="73" name="文本框 72">
            <a:extLst>
              <a:ext uri="{FF2B5EF4-FFF2-40B4-BE49-F238E27FC236}">
                <a16:creationId xmlns:a16="http://schemas.microsoft.com/office/drawing/2014/main" id="{D2F2A69A-20E5-4C5B-800F-28E14773B712}"/>
              </a:ext>
            </a:extLst>
          </p:cNvPr>
          <p:cNvSpPr txBox="1"/>
          <p:nvPr/>
        </p:nvSpPr>
        <p:spPr>
          <a:xfrm>
            <a:off x="5285679" y="1331476"/>
            <a:ext cx="748923" cy="369332"/>
          </a:xfrm>
          <a:prstGeom prst="rect">
            <a:avLst/>
          </a:prstGeom>
          <a:noFill/>
        </p:spPr>
        <p:txBody>
          <a:bodyPr wrap="none" rtlCol="0">
            <a:spAutoFit/>
          </a:bodyPr>
          <a:lstStyle/>
          <a:p>
            <a:r>
              <a:rPr lang="de-DE" altLang="zh-CN" dirty="0"/>
              <a:t>16 </a:t>
            </a:r>
            <a:r>
              <a:rPr lang="en-US" altLang="zh-CN" dirty="0"/>
              <a:t>bit</a:t>
            </a:r>
            <a:endParaRPr lang="zh-CN" altLang="en-US" dirty="0"/>
          </a:p>
        </p:txBody>
      </p:sp>
      <p:sp>
        <p:nvSpPr>
          <p:cNvPr id="74" name="文本框 73">
            <a:extLst>
              <a:ext uri="{FF2B5EF4-FFF2-40B4-BE49-F238E27FC236}">
                <a16:creationId xmlns:a16="http://schemas.microsoft.com/office/drawing/2014/main" id="{30F7CAB3-4CF3-417F-B0B3-38826689668C}"/>
              </a:ext>
            </a:extLst>
          </p:cNvPr>
          <p:cNvSpPr txBox="1"/>
          <p:nvPr/>
        </p:nvSpPr>
        <p:spPr>
          <a:xfrm>
            <a:off x="6907763" y="1331476"/>
            <a:ext cx="748923" cy="369332"/>
          </a:xfrm>
          <a:prstGeom prst="rect">
            <a:avLst/>
          </a:prstGeom>
          <a:noFill/>
        </p:spPr>
        <p:txBody>
          <a:bodyPr wrap="none" rtlCol="0">
            <a:spAutoFit/>
          </a:bodyPr>
          <a:lstStyle/>
          <a:p>
            <a:r>
              <a:rPr lang="de-DE" altLang="zh-CN" dirty="0"/>
              <a:t>18 </a:t>
            </a:r>
            <a:r>
              <a:rPr lang="en-US" altLang="zh-CN" dirty="0"/>
              <a:t>bit</a:t>
            </a:r>
            <a:endParaRPr lang="zh-CN" altLang="en-US" dirty="0"/>
          </a:p>
        </p:txBody>
      </p:sp>
      <p:sp>
        <p:nvSpPr>
          <p:cNvPr id="75" name="文本框 74">
            <a:extLst>
              <a:ext uri="{FF2B5EF4-FFF2-40B4-BE49-F238E27FC236}">
                <a16:creationId xmlns:a16="http://schemas.microsoft.com/office/drawing/2014/main" id="{64CC4CBC-B75B-4AD0-BBE7-98276A2D92ED}"/>
              </a:ext>
            </a:extLst>
          </p:cNvPr>
          <p:cNvSpPr txBox="1"/>
          <p:nvPr/>
        </p:nvSpPr>
        <p:spPr>
          <a:xfrm>
            <a:off x="8529847" y="1331476"/>
            <a:ext cx="748923" cy="369332"/>
          </a:xfrm>
          <a:prstGeom prst="rect">
            <a:avLst/>
          </a:prstGeom>
          <a:noFill/>
        </p:spPr>
        <p:txBody>
          <a:bodyPr wrap="none" rtlCol="0">
            <a:spAutoFit/>
          </a:bodyPr>
          <a:lstStyle/>
          <a:p>
            <a:r>
              <a:rPr lang="de-DE" altLang="zh-CN" dirty="0"/>
              <a:t>20 </a:t>
            </a:r>
            <a:r>
              <a:rPr lang="en-US" altLang="zh-CN" dirty="0"/>
              <a:t>bit</a:t>
            </a:r>
            <a:endParaRPr lang="zh-CN" altLang="en-US" dirty="0"/>
          </a:p>
        </p:txBody>
      </p:sp>
    </p:spTree>
    <p:extLst>
      <p:ext uri="{BB962C8B-B14F-4D97-AF65-F5344CB8AC3E}">
        <p14:creationId xmlns:p14="http://schemas.microsoft.com/office/powerpoint/2010/main" val="2915579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altLang="zh-CN" kern="100" dirty="0">
                <a:latin typeface="+mn-ea"/>
                <a:ea typeface="+mn-ea"/>
              </a:rPr>
              <a:t>Workspace </a:t>
            </a:r>
            <a:r>
              <a:rPr lang="en-US" altLang="zh-CN" kern="100" dirty="0">
                <a:latin typeface="+mn-ea"/>
                <a:ea typeface="+mn-ea"/>
              </a:rPr>
              <a:t>und Sensorarray</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p>
          <a:p>
            <a:endParaRPr lang="de-DE" altLang="zh-CN" dirty="0">
              <a:latin typeface="+mn-ea"/>
            </a:endParaRPr>
          </a:p>
        </p:txBody>
      </p:sp>
      <p:sp>
        <p:nvSpPr>
          <p:cNvPr id="6" name="Inhaltsplatzhalter 5"/>
          <p:cNvSpPr>
            <a:spLocks noGrp="1"/>
          </p:cNvSpPr>
          <p:nvPr>
            <p:ph sz="quarter" idx="12"/>
          </p:nvPr>
        </p:nvSpPr>
        <p:spPr/>
        <p:txBody>
          <a:bodyPr/>
          <a:lstStyle/>
          <a:p>
            <a:r>
              <a:rPr lang="en-US" altLang="zh-CN" dirty="0" err="1"/>
              <a:t>Detektierbare</a:t>
            </a:r>
            <a:r>
              <a:rPr lang="en-US" altLang="zh-CN" dirty="0"/>
              <a:t> </a:t>
            </a:r>
            <a:r>
              <a:rPr lang="en-US" altLang="zh-CN" dirty="0" err="1"/>
              <a:t>Bewegung</a:t>
            </a:r>
            <a:endParaRPr lang="zh-CN" altLang="zh-CN" dirty="0"/>
          </a:p>
        </p:txBody>
      </p:sp>
      <p:sp>
        <p:nvSpPr>
          <p:cNvPr id="20" name="Fußzeilenplatzhalter 2">
            <a:extLst>
              <a:ext uri="{FF2B5EF4-FFF2-40B4-BE49-F238E27FC236}">
                <a16:creationId xmlns:a16="http://schemas.microsoft.com/office/drawing/2014/main" id="{BFEB2302-1619-4B6F-A3EE-FB8E7DD1CD2D}"/>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grpSp>
        <p:nvGrpSpPr>
          <p:cNvPr id="9" name="组合 8">
            <a:extLst>
              <a:ext uri="{FF2B5EF4-FFF2-40B4-BE49-F238E27FC236}">
                <a16:creationId xmlns:a16="http://schemas.microsoft.com/office/drawing/2014/main" id="{D6D4AD50-A473-4B8E-ADE0-64FFA659EE05}"/>
              </a:ext>
            </a:extLst>
          </p:cNvPr>
          <p:cNvGrpSpPr/>
          <p:nvPr/>
        </p:nvGrpSpPr>
        <p:grpSpPr>
          <a:xfrm>
            <a:off x="1729177" y="1557272"/>
            <a:ext cx="8733645" cy="4320000"/>
            <a:chOff x="1695889" y="1572413"/>
            <a:chExt cx="8733645" cy="4320000"/>
          </a:xfrm>
        </p:grpSpPr>
        <p:pic>
          <p:nvPicPr>
            <p:cNvPr id="3" name="图片 2">
              <a:extLst>
                <a:ext uri="{FF2B5EF4-FFF2-40B4-BE49-F238E27FC236}">
                  <a16:creationId xmlns:a16="http://schemas.microsoft.com/office/drawing/2014/main" id="{2CA92A8F-E7B5-476B-9D96-8B760286A463}"/>
                </a:ext>
              </a:extLst>
            </p:cNvPr>
            <p:cNvPicPr>
              <a:picLocks noChangeAspect="1"/>
            </p:cNvPicPr>
            <p:nvPr/>
          </p:nvPicPr>
          <p:blipFill>
            <a:blip r:embed="rId3"/>
            <a:stretch>
              <a:fillRect/>
            </a:stretch>
          </p:blipFill>
          <p:spPr>
            <a:xfrm>
              <a:off x="1695889" y="1572413"/>
              <a:ext cx="4065882" cy="4320000"/>
            </a:xfrm>
            <a:prstGeom prst="rect">
              <a:avLst/>
            </a:prstGeom>
          </p:spPr>
        </p:pic>
        <p:pic>
          <p:nvPicPr>
            <p:cNvPr id="8" name="图片 7">
              <a:extLst>
                <a:ext uri="{FF2B5EF4-FFF2-40B4-BE49-F238E27FC236}">
                  <a16:creationId xmlns:a16="http://schemas.microsoft.com/office/drawing/2014/main" id="{61A03279-43D3-4C0D-A8BE-A0DCC2AF968D}"/>
                </a:ext>
              </a:extLst>
            </p:cNvPr>
            <p:cNvPicPr>
              <a:picLocks noChangeAspect="1"/>
            </p:cNvPicPr>
            <p:nvPr/>
          </p:nvPicPr>
          <p:blipFill>
            <a:blip r:embed="rId4"/>
            <a:stretch>
              <a:fillRect/>
            </a:stretch>
          </p:blipFill>
          <p:spPr>
            <a:xfrm>
              <a:off x="6272374" y="1572413"/>
              <a:ext cx="4157160" cy="4320000"/>
            </a:xfrm>
            <a:prstGeom prst="rect">
              <a:avLst/>
            </a:prstGeom>
          </p:spPr>
        </p:pic>
      </p:grpSp>
    </p:spTree>
    <p:extLst>
      <p:ext uri="{BB962C8B-B14F-4D97-AF65-F5344CB8AC3E}">
        <p14:creationId xmlns:p14="http://schemas.microsoft.com/office/powerpoint/2010/main" val="3960966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p:cNvSpPr>
                <a:spLocks noGrp="1"/>
              </p:cNvSpPr>
              <p:nvPr>
                <p:ph idx="1"/>
              </p:nvPr>
            </p:nvSpPr>
            <p:spPr/>
            <p:txBody>
              <a:bodyPr/>
              <a:lstStyle/>
              <a:p>
                <a:r>
                  <a:rPr lang="de-DE" altLang="zh-CN" dirty="0"/>
                  <a:t>Aufforderung</a:t>
                </a:r>
                <a:endParaRPr lang="zh-CN" altLang="zh-CN" dirty="0"/>
              </a:p>
              <a:p>
                <a:pPr lvl="1"/>
                <a:r>
                  <a:rPr lang="de-DE" altLang="zh-CN" dirty="0"/>
                  <a:t>lokalisiere jede </a:t>
                </a:r>
                <a14:m>
                  <m:oMath xmlns:m="http://schemas.openxmlformats.org/officeDocument/2006/math">
                    <m:r>
                      <m:rPr>
                        <m:sty m:val="p"/>
                      </m:rPr>
                      <a:rPr lang="de-DE" altLang="zh-CN">
                        <a:latin typeface="Cambria Math" panose="02040503050406030204" pitchFamily="18" charset="0"/>
                      </a:rPr>
                      <m:t>Δ</m:t>
                    </m:r>
                    <m:r>
                      <a:rPr lang="de-DE" altLang="zh-CN" i="1">
                        <a:latin typeface="Cambria Math" panose="02040503050406030204" pitchFamily="18" charset="0"/>
                      </a:rPr>
                      <m:t>𝑡</m:t>
                    </m:r>
                    <m:r>
                      <a:rPr lang="en-US" altLang="zh-CN" b="0" i="1" smtClean="0">
                        <a:latin typeface="Cambria Math" panose="02040503050406030204" pitchFamily="18" charset="0"/>
                      </a:rPr>
                      <m:t>=10 </m:t>
                    </m:r>
                    <m:r>
                      <m:rPr>
                        <m:sty m:val="p"/>
                      </m:rPr>
                      <a:rPr lang="en-US" altLang="zh-CN" b="0" i="0" smtClean="0">
                        <a:latin typeface="Cambria Math" panose="02040503050406030204" pitchFamily="18" charset="0"/>
                      </a:rPr>
                      <m:t>ms</m:t>
                    </m:r>
                  </m:oMath>
                </a14:m>
                <a:endParaRPr lang="zh-CN" altLang="zh-CN" dirty="0"/>
              </a:p>
              <a:p>
                <a:r>
                  <a:rPr lang="de-DE" altLang="zh-CN" dirty="0"/>
                  <a:t>Annahme</a:t>
                </a:r>
                <a:endParaRPr lang="zh-CN" altLang="zh-CN" dirty="0"/>
              </a:p>
              <a:p>
                <a:pPr lvl="1"/>
                <a:r>
                  <a:rPr lang="de-DE" altLang="zh-CN" dirty="0"/>
                  <a:t>max. Geschwindigkeit </a:t>
                </a:r>
                <a14:m>
                  <m:oMath xmlns:m="http://schemas.openxmlformats.org/officeDocument/2006/math">
                    <m:sSub>
                      <m:sSubPr>
                        <m:ctrlPr>
                          <a:rPr lang="zh-CN" altLang="zh-CN" i="1">
                            <a:latin typeface="Cambria Math" panose="02040503050406030204" pitchFamily="18" charset="0"/>
                          </a:rPr>
                        </m:ctrlPr>
                      </m:sSubPr>
                      <m:e>
                        <m:r>
                          <a:rPr lang="de-DE" altLang="zh-CN" i="1">
                            <a:latin typeface="Cambria Math" panose="02040503050406030204" pitchFamily="18" charset="0"/>
                          </a:rPr>
                          <m:t>𝑣</m:t>
                        </m:r>
                      </m:e>
                      <m:sub>
                        <m:r>
                          <a:rPr lang="de-DE" altLang="zh-CN" i="1">
                            <a:latin typeface="Cambria Math" panose="02040503050406030204" pitchFamily="18" charset="0"/>
                          </a:rPr>
                          <m:t>𝑚𝑎𝑥</m:t>
                        </m:r>
                      </m:sub>
                    </m:sSub>
                    <m:r>
                      <a:rPr lang="en-US" altLang="zh-CN" b="0" i="1" smtClean="0">
                        <a:latin typeface="Cambria Math" panose="02040503050406030204" pitchFamily="18" charset="0"/>
                      </a:rPr>
                      <m:t>=1 </m:t>
                    </m:r>
                    <m:r>
                      <m:rPr>
                        <m:sty m:val="p"/>
                      </m:rPr>
                      <a:rPr lang="en-US" altLang="zh-CN" b="0" i="0" smtClean="0">
                        <a:latin typeface="Cambria Math" panose="02040503050406030204" pitchFamily="18" charset="0"/>
                      </a:rPr>
                      <m:t>m</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m:t>
                    </m:r>
                  </m:oMath>
                </a14:m>
                <a:endParaRPr lang="zh-CN" altLang="zh-CN" dirty="0"/>
              </a:p>
              <a:p>
                <a:pPr lvl="1"/>
                <a:r>
                  <a:rPr lang="de-DE" altLang="zh-CN" dirty="0"/>
                  <a:t>max. Rotationsgeschwindigkeit </a:t>
                </a:r>
                <a14:m>
                  <m:oMath xmlns:m="http://schemas.openxmlformats.org/officeDocument/2006/math">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𝑟</m:t>
                        </m:r>
                      </m:e>
                      <m:sub>
                        <m:r>
                          <a:rPr lang="de-DE" altLang="zh-CN" i="1">
                            <a:latin typeface="Cambria Math" panose="02040503050406030204" pitchFamily="18" charset="0"/>
                          </a:rPr>
                          <m:t>𝑚𝑎𝑥</m:t>
                        </m:r>
                      </m:sub>
                    </m:sSub>
                    <m:r>
                      <a:rPr lang="en-US" altLang="zh-CN" i="1">
                        <a:latin typeface="Cambria Math" panose="02040503050406030204" pitchFamily="18" charset="0"/>
                      </a:rPr>
                      <m:t>=</m:t>
                    </m:r>
                    <m:r>
                      <a:rPr lang="de-DE" altLang="zh-CN" i="1">
                        <a:latin typeface="Cambria Math" panose="02040503050406030204" pitchFamily="18" charset="0"/>
                      </a:rPr>
                      <m:t>𝜋</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s</m:t>
                    </m:r>
                  </m:oMath>
                </a14:m>
                <a:endParaRPr lang="zh-CN" altLang="zh-CN" dirty="0"/>
              </a:p>
              <a:p>
                <a:r>
                  <a:rPr lang="en-US" dirty="0" err="1">
                    <a:latin typeface="+mn-ea"/>
                  </a:rPr>
                  <a:t>Mathematisches</a:t>
                </a:r>
                <a:r>
                  <a:rPr lang="en-US" dirty="0">
                    <a:latin typeface="+mn-ea"/>
                  </a:rPr>
                  <a:t> Modell</a:t>
                </a:r>
              </a:p>
              <a:p>
                <a:pPr lvl="1"/>
                <a:r>
                  <a:rPr lang="de-DE" altLang="zh-CN" dirty="0"/>
                  <a:t>Maximum-Likelihood-Schätzer:</a:t>
                </a:r>
              </a:p>
              <a:p>
                <a:pPr lvl="1"/>
                <a:endParaRPr lang="de-DE" dirty="0">
                  <a:latin typeface="+mn-ea"/>
                </a:endParaRPr>
              </a:p>
              <a:p>
                <a:pPr lvl="1"/>
                <a:r>
                  <a:rPr lang="en-US" dirty="0" err="1">
                    <a:latin typeface="+mn-ea"/>
                  </a:rPr>
                  <a:t>Optimierungsproblem</a:t>
                </a:r>
                <a:endParaRPr lang="de-DE" dirty="0">
                  <a:latin typeface="+mn-ea"/>
                </a:endParaRPr>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blipFill>
                <a:blip r:embed="rId3"/>
                <a:stretch>
                  <a:fillRect l="-55" t="-1496"/>
                </a:stretch>
              </a:blipFill>
            </p:spPr>
            <p:txBody>
              <a:bodyPr/>
              <a:lstStyle/>
              <a:p>
                <a:r>
                  <a:rPr lang="zh-CN" altLang="en-US">
                    <a:noFill/>
                  </a:rPr>
                  <a:t> </a:t>
                </a:r>
              </a:p>
            </p:txBody>
          </p:sp>
        </mc:Fallback>
      </mc:AlternateContent>
      <p:sp>
        <p:nvSpPr>
          <p:cNvPr id="4" name="Titel 3"/>
          <p:cNvSpPr>
            <a:spLocks noGrp="1"/>
          </p:cNvSpPr>
          <p:nvPr>
            <p:ph type="title"/>
          </p:nvPr>
        </p:nvSpPr>
        <p:spPr/>
        <p:txBody>
          <a:bodyPr/>
          <a:lstStyle/>
          <a:p>
            <a:r>
              <a:rPr lang="de-DE" altLang="zh-CN" kern="100" dirty="0">
                <a:latin typeface="+mn-ea"/>
                <a:ea typeface="+mn-ea"/>
              </a:rPr>
              <a:t>Lokalisierungsalgorithmen</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p>
          <a:p>
            <a:endParaRPr lang="de-DE" altLang="zh-CN" dirty="0">
              <a:latin typeface="+mn-ea"/>
            </a:endParaRPr>
          </a:p>
        </p:txBody>
      </p:sp>
      <p:sp>
        <p:nvSpPr>
          <p:cNvPr id="6" name="Inhaltsplatzhalter 5"/>
          <p:cNvSpPr>
            <a:spLocks noGrp="1"/>
          </p:cNvSpPr>
          <p:nvPr>
            <p:ph sz="quarter" idx="12"/>
          </p:nvPr>
        </p:nvSpPr>
        <p:spPr/>
        <p:txBody>
          <a:bodyPr/>
          <a:lstStyle/>
          <a:p>
            <a:endParaRPr lang="de-DE" dirty="0">
              <a:latin typeface="+mn-ea"/>
            </a:endParaRPr>
          </a:p>
        </p:txBody>
      </p:sp>
      <p:sp>
        <p:nvSpPr>
          <p:cNvPr id="18" name="Fußzeilenplatzhalter 2">
            <a:extLst>
              <a:ext uri="{FF2B5EF4-FFF2-40B4-BE49-F238E27FC236}">
                <a16:creationId xmlns:a16="http://schemas.microsoft.com/office/drawing/2014/main" id="{288972BB-FB7C-460D-BF1C-6E5FC3541F27}"/>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3A18FA9-50CB-4B94-9ED4-F08F24EDBBD7}"/>
                  </a:ext>
                </a:extLst>
              </p:cNvPr>
              <p:cNvSpPr/>
              <p:nvPr/>
            </p:nvSpPr>
            <p:spPr>
              <a:xfrm>
                <a:off x="4527912" y="3590810"/>
                <a:ext cx="3131948" cy="519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𝑂</m:t>
                              </m:r>
                            </m:e>
                          </m:acc>
                        </m:e>
                        <m:sub>
                          <m:r>
                            <a:rPr lang="zh-CN" altLang="en-US" i="1">
                              <a:latin typeface="Cambria Math" panose="02040503050406030204" pitchFamily="18" charset="0"/>
                            </a:rPr>
                            <m:t>𝑀𝐿</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𝑏</m:t>
                              </m:r>
                            </m:sub>
                          </m:sSub>
                        </m:e>
                      </m:d>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limLow>
                            <m:limLowPr>
                              <m:ctrlPr>
                                <a:rPr lang="zh-CN" altLang="en-US" i="1">
                                  <a:latin typeface="Cambria Math" panose="02040503050406030204" pitchFamily="18" charset="0"/>
                                </a:rPr>
                              </m:ctrlPr>
                            </m:limLowPr>
                            <m:e>
                              <m:r>
                                <m:rPr>
                                  <m:sty m:val="p"/>
                                </m:rPr>
                                <a:rPr lang="zh-CN" altLang="en-US" i="0">
                                  <a:latin typeface="Cambria Math" panose="02040503050406030204" pitchFamily="18" charset="0"/>
                                </a:rPr>
                                <m:t>argmax</m:t>
                              </m:r>
                            </m:e>
                            <m:lim>
                              <m:r>
                                <a:rPr lang="zh-CN" altLang="en-US" i="1">
                                  <a:latin typeface="Cambria Math" panose="02040503050406030204" pitchFamily="18" charset="0"/>
                                </a:rPr>
                                <m:t>𝑂</m:t>
                              </m:r>
                            </m:lim>
                          </m:limLow>
                        </m:fName>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𝑓</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𝑏</m:t>
                                      </m:r>
                                    </m:sub>
                                  </m:sSub>
                                  <m:r>
                                    <a:rPr lang="zh-CN" altLang="en-US" i="0">
                                      <a:latin typeface="Cambria Math" panose="02040503050406030204" pitchFamily="18" charset="0"/>
                                    </a:rPr>
                                    <m:t>|</m:t>
                                  </m:r>
                                  <m:r>
                                    <a:rPr lang="zh-CN" altLang="en-US" i="1">
                                      <a:latin typeface="Cambria Math" panose="02040503050406030204" pitchFamily="18" charset="0"/>
                                    </a:rPr>
                                    <m:t>𝑂</m:t>
                                  </m:r>
                                </m:e>
                              </m:d>
                            </m:e>
                          </m:d>
                        </m:e>
                      </m:func>
                    </m:oMath>
                  </m:oMathPara>
                </a14:m>
                <a:endParaRPr lang="zh-CN" altLang="en-US" dirty="0"/>
              </a:p>
            </p:txBody>
          </p:sp>
        </mc:Choice>
        <mc:Fallback xmlns="">
          <p:sp>
            <p:nvSpPr>
              <p:cNvPr id="3" name="矩形 2">
                <a:extLst>
                  <a:ext uri="{FF2B5EF4-FFF2-40B4-BE49-F238E27FC236}">
                    <a16:creationId xmlns:a16="http://schemas.microsoft.com/office/drawing/2014/main" id="{73A18FA9-50CB-4B94-9ED4-F08F24EDBBD7}"/>
                  </a:ext>
                </a:extLst>
              </p:cNvPr>
              <p:cNvSpPr>
                <a:spLocks noRot="1" noChangeAspect="1" noMove="1" noResize="1" noEditPoints="1" noAdjustHandles="1" noChangeArrowheads="1" noChangeShapeType="1" noTextEdit="1"/>
              </p:cNvSpPr>
              <p:nvPr/>
            </p:nvSpPr>
            <p:spPr>
              <a:xfrm>
                <a:off x="4527912" y="3590810"/>
                <a:ext cx="3131948" cy="519309"/>
              </a:xfrm>
              <a:prstGeom prst="rect">
                <a:avLst/>
              </a:prstGeom>
              <a:blipFill>
                <a:blip r:embed="rId4"/>
                <a:stretch>
                  <a:fillRect b="-1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5FEA854-5ECE-4461-8581-27584E4F9CE5}"/>
                  </a:ext>
                </a:extLst>
              </p:cNvPr>
              <p:cNvSpPr/>
              <p:nvPr/>
            </p:nvSpPr>
            <p:spPr>
              <a:xfrm>
                <a:off x="3863752" y="4221088"/>
                <a:ext cx="5212581" cy="2019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latin typeface="Cambria Math" panose="02040503050406030204" pitchFamily="18" charset="0"/>
                            </a:rPr>
                          </m:ctrlPr>
                        </m:eqArrPr>
                        <m:e>
                          <m:r>
                            <a:rPr lang="zh-CN" altLang="en-US">
                              <a:latin typeface="Cambria Math" panose="02040503050406030204" pitchFamily="18" charset="0"/>
                            </a:rPr>
                            <m:t>&amp;</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r>
                                <a:rPr lang="zh-CN" altLang="en-US" i="1">
                                  <a:latin typeface="Cambria Math" panose="02040503050406030204" pitchFamily="18" charset="0"/>
                                </a:rPr>
                                <m:t>𝐺</m:t>
                              </m:r>
                              <m:d>
                                <m:dPr>
                                  <m:ctrlPr>
                                    <a:rPr lang="zh-CN" altLang="en-US"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zh-CN" altLang="en-US" i="1">
                                          <a:latin typeface="Cambria Math" panose="02040503050406030204" pitchFamily="18" charset="0"/>
                                        </a:rPr>
                                        <m:t>𝑂</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sup>
                                  </m:sSup>
                                </m:e>
                              </m:d>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0">
                                      <a:latin typeface="Cambria Math" panose="02040503050406030204" pitchFamily="18" charset="0"/>
                                    </a:rPr>
                                    <m:t>25</m:t>
                                  </m:r>
                                </m:sup>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2</m:t>
                                      </m:r>
                                    </m:den>
                                  </m:f>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𝑏</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𝑥</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𝑥</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𝑂</m:t>
                                              </m:r>
                                            </m:e>
                                          </m:d>
                                        </m:e>
                                      </m:d>
                                    </m:e>
                                    <m:sup>
                                      <m:r>
                                        <a:rPr lang="zh-CN" altLang="en-US" i="0">
                                          <a:latin typeface="Cambria Math" panose="02040503050406030204" pitchFamily="18" charset="0"/>
                                        </a:rPr>
                                        <m:t>2</m:t>
                                      </m:r>
                                    </m:sup>
                                  </m:sSup>
                                </m:e>
                              </m:nary>
                            </m:e>
                          </m:func>
                        </m:e>
                        <m:e>
                          <m:r>
                            <a:rPr lang="zh-CN" altLang="en-US" i="0">
                              <a:latin typeface="Cambria Math" panose="02040503050406030204" pitchFamily="18" charset="0"/>
                            </a:rPr>
                            <m:t>&amp;</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𝑡</m:t>
                          </m:r>
                          <m:r>
                            <a:rPr lang="zh-CN" altLang="en-US" i="0">
                              <a:latin typeface="Cambria Math" panose="02040503050406030204" pitchFamily="18" charset="0"/>
                            </a:rPr>
                            <m:t>. </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zh-CN" altLang="en-US" i="1">
                                  <a:latin typeface="Cambria Math" panose="02040503050406030204" pitchFamily="18" charset="0"/>
                                </a:rPr>
                                <m:t>𝑂</m:t>
                              </m:r>
                            </m:e>
                            <m:sub>
                              <m:r>
                                <a:rPr lang="zh-CN" altLang="en-US" i="0">
                                  <a:latin typeface="Cambria Math" panose="02040503050406030204" pitchFamily="18" charset="0"/>
                                </a:rPr>
                                <m:t>1</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sup>
                          </m:sSubSup>
                          <m:r>
                            <a:rPr lang="zh-CN" altLang="en-US" i="0">
                              <a:latin typeface="Cambria Math" panose="02040503050406030204" pitchFamily="18" charset="0"/>
                            </a:rPr>
                            <m:t>∈</m:t>
                          </m:r>
                          <m:d>
                            <m:dPr>
                              <m:begChr m:val="["/>
                              <m:endChr m:val="]"/>
                              <m:ctrlPr>
                                <a:rPr lang="zh-CN" altLang="en-US"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𝑂</m:t>
                                  </m:r>
                                </m:e>
                                <m:sub>
                                  <m:r>
                                    <a:rPr lang="zh-CN" altLang="en-US">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bSup>
                              <m:r>
                                <a:rPr lang="zh-CN" altLang="en-US" i="0">
                                  <a:latin typeface="Cambria Math" panose="02040503050406030204" pitchFamily="18" charset="0"/>
                                </a:rPr>
                                <m:t>−</m:t>
                              </m:r>
                              <m:r>
                                <m:rPr>
                                  <m:sty m:val="p"/>
                                </m:rPr>
                                <a:rPr lang="de-DE" altLang="zh-CN">
                                  <a:latin typeface="Cambria Math" panose="02040503050406030204" pitchFamily="18" charset="0"/>
                                </a:rPr>
                                <m:t>Δ</m:t>
                              </m:r>
                              <m:r>
                                <a:rPr lang="de-DE" altLang="zh-CN" i="1">
                                  <a:latin typeface="Cambria Math" panose="02040503050406030204" pitchFamily="18" charset="0"/>
                                </a:rPr>
                                <m:t>𝑡</m:t>
                              </m:r>
                              <m:r>
                                <a:rPr lang="de-DE" altLang="zh-CN" i="1">
                                  <a:latin typeface="Cambria Math" panose="02040503050406030204" pitchFamily="18" charset="0"/>
                                </a:rPr>
                                <m:t>⋅</m:t>
                              </m:r>
                              <m:sSub>
                                <m:sSubPr>
                                  <m:ctrlPr>
                                    <a:rPr lang="zh-CN" altLang="en-US" i="1">
                                      <a:latin typeface="Cambria Math" panose="02040503050406030204" pitchFamily="18" charset="0"/>
                                    </a:rPr>
                                  </m:ctrlPr>
                                </m:sSubPr>
                                <m:e>
                                  <m:r>
                                    <a:rPr lang="de-DE" altLang="zh-CN" i="1">
                                      <a:latin typeface="Cambria Math" panose="02040503050406030204" pitchFamily="18" charset="0"/>
                                    </a:rPr>
                                    <m:t>𝑣</m:t>
                                  </m:r>
                                </m:e>
                                <m:sub>
                                  <m:r>
                                    <a:rPr lang="de-DE" altLang="zh-CN" i="1">
                                      <a:latin typeface="Cambria Math" panose="02040503050406030204" pitchFamily="18" charset="0"/>
                                    </a:rPr>
                                    <m:t>𝑚𝑎𝑥</m:t>
                                  </m:r>
                                </m:sub>
                              </m:sSub>
                              <m:r>
                                <a:rPr lang="zh-CN" altLang="en-US" i="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𝑂</m:t>
                                  </m:r>
                                </m:e>
                                <m:sub>
                                  <m:r>
                                    <a:rPr lang="zh-CN" altLang="en-US">
                                      <a:latin typeface="Cambria Math" panose="02040503050406030204" pitchFamily="18" charset="0"/>
                                    </a:rPr>
                                    <m:t>1</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bSup>
                              <m:r>
                                <a:rPr lang="en-US" altLang="zh-CN" b="0" i="0" smtClean="0">
                                  <a:latin typeface="Cambria Math" panose="02040503050406030204" pitchFamily="18" charset="0"/>
                                </a:rPr>
                                <m:t>+</m:t>
                              </m:r>
                              <m:r>
                                <m:rPr>
                                  <m:sty m:val="p"/>
                                </m:rPr>
                                <a:rPr lang="de-DE" altLang="zh-CN">
                                  <a:latin typeface="Cambria Math" panose="02040503050406030204" pitchFamily="18" charset="0"/>
                                </a:rPr>
                                <m:t>Δ</m:t>
                              </m:r>
                              <m:r>
                                <a:rPr lang="de-DE" altLang="zh-CN" i="1">
                                  <a:latin typeface="Cambria Math" panose="02040503050406030204" pitchFamily="18" charset="0"/>
                                </a:rPr>
                                <m:t>𝑡</m:t>
                              </m:r>
                              <m:r>
                                <a:rPr lang="de-DE" altLang="zh-CN" i="1">
                                  <a:latin typeface="Cambria Math" panose="02040503050406030204" pitchFamily="18" charset="0"/>
                                </a:rPr>
                                <m:t>⋅</m:t>
                              </m:r>
                              <m:sSub>
                                <m:sSubPr>
                                  <m:ctrlPr>
                                    <a:rPr lang="zh-CN" altLang="en-US" i="1">
                                      <a:latin typeface="Cambria Math" panose="02040503050406030204" pitchFamily="18" charset="0"/>
                                    </a:rPr>
                                  </m:ctrlPr>
                                </m:sSubPr>
                                <m:e>
                                  <m:r>
                                    <a:rPr lang="de-DE" altLang="zh-CN" i="1">
                                      <a:latin typeface="Cambria Math" panose="02040503050406030204" pitchFamily="18" charset="0"/>
                                    </a:rPr>
                                    <m:t>𝑣</m:t>
                                  </m:r>
                                </m:e>
                                <m:sub>
                                  <m:r>
                                    <a:rPr lang="de-DE" altLang="zh-CN" i="1">
                                      <a:latin typeface="Cambria Math" panose="02040503050406030204" pitchFamily="18" charset="0"/>
                                    </a:rPr>
                                    <m:t>𝑚𝑎𝑥</m:t>
                                  </m:r>
                                </m:sub>
                              </m:sSub>
                            </m:e>
                          </m:d>
                        </m:e>
                        <m:e>
                          <m:r>
                            <a:rPr lang="zh-CN" altLang="en-US" i="0">
                              <a:latin typeface="Cambria Math" panose="02040503050406030204" pitchFamily="18" charset="0"/>
                            </a:rPr>
                            <m:t>&amp;</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          </m:t>
                              </m:r>
                              <m:r>
                                <a:rPr lang="zh-CN" altLang="en-US" i="1">
                                  <a:latin typeface="Cambria Math" panose="02040503050406030204" pitchFamily="18" charset="0"/>
                                </a:rPr>
                                <m:t>𝑂</m:t>
                              </m:r>
                            </m:e>
                            <m:sub>
                              <m:r>
                                <a:rPr lang="en-US" altLang="zh-CN" b="0" i="0" smtClean="0">
                                  <a:latin typeface="Cambria Math" panose="02040503050406030204" pitchFamily="18" charset="0"/>
                                </a:rPr>
                                <m:t>2</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sup>
                          </m:sSubSup>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𝑂</m:t>
                                  </m:r>
                                </m:e>
                                <m:sub>
                                  <m:r>
                                    <a:rPr lang="en-US" altLang="zh-CN" b="0" i="0" smtClean="0">
                                      <a:latin typeface="Cambria Math" panose="02040503050406030204" pitchFamily="18" charset="0"/>
                                    </a:rPr>
                                    <m:t>2</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bSup>
                              <m:r>
                                <a:rPr lang="zh-CN" altLang="en-US">
                                  <a:latin typeface="Cambria Math" panose="02040503050406030204" pitchFamily="18" charset="0"/>
                                </a:rPr>
                                <m:t>−</m:t>
                              </m:r>
                              <m:r>
                                <m:rPr>
                                  <m:sty m:val="p"/>
                                </m:rPr>
                                <a:rPr lang="de-DE" altLang="zh-CN">
                                  <a:latin typeface="Cambria Math" panose="02040503050406030204" pitchFamily="18" charset="0"/>
                                </a:rPr>
                                <m:t>Δ</m:t>
                              </m:r>
                              <m:r>
                                <a:rPr lang="de-DE" altLang="zh-CN" i="1">
                                  <a:latin typeface="Cambria Math" panose="02040503050406030204" pitchFamily="18" charset="0"/>
                                </a:rPr>
                                <m:t>𝑡</m:t>
                              </m:r>
                              <m:r>
                                <a:rPr lang="de-DE" altLang="zh-CN" i="1">
                                  <a:latin typeface="Cambria Math" panose="02040503050406030204" pitchFamily="18" charset="0"/>
                                </a:rPr>
                                <m:t>⋅</m:t>
                              </m:r>
                              <m:sSub>
                                <m:sSubPr>
                                  <m:ctrlPr>
                                    <a:rPr lang="zh-CN" altLang="en-US" i="1">
                                      <a:latin typeface="Cambria Math" panose="02040503050406030204" pitchFamily="18" charset="0"/>
                                    </a:rPr>
                                  </m:ctrlPr>
                                </m:sSubPr>
                                <m:e>
                                  <m:r>
                                    <a:rPr lang="de-DE" altLang="zh-CN" i="1">
                                      <a:latin typeface="Cambria Math" panose="02040503050406030204" pitchFamily="18" charset="0"/>
                                    </a:rPr>
                                    <m:t>𝑣</m:t>
                                  </m:r>
                                </m:e>
                                <m:sub>
                                  <m:r>
                                    <a:rPr lang="de-DE" altLang="zh-CN" i="1">
                                      <a:latin typeface="Cambria Math" panose="02040503050406030204" pitchFamily="18" charset="0"/>
                                    </a:rPr>
                                    <m:t>𝑚𝑎𝑥</m:t>
                                  </m:r>
                                </m:sub>
                              </m:sSub>
                              <m:r>
                                <a:rPr lang="zh-CN" altLang="en-US">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𝑂</m:t>
                                  </m:r>
                                </m:e>
                                <m:sub>
                                  <m:r>
                                    <a:rPr lang="en-US" altLang="zh-CN" b="0" i="0" smtClean="0">
                                      <a:latin typeface="Cambria Math" panose="02040503050406030204" pitchFamily="18" charset="0"/>
                                    </a:rPr>
                                    <m:t>2</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bSup>
                              <m:r>
                                <a:rPr lang="en-US" altLang="zh-CN">
                                  <a:latin typeface="Cambria Math" panose="02040503050406030204" pitchFamily="18" charset="0"/>
                                </a:rPr>
                                <m:t>+</m:t>
                              </m:r>
                              <m:r>
                                <m:rPr>
                                  <m:sty m:val="p"/>
                                </m:rPr>
                                <a:rPr lang="de-DE" altLang="zh-CN">
                                  <a:latin typeface="Cambria Math" panose="02040503050406030204" pitchFamily="18" charset="0"/>
                                </a:rPr>
                                <m:t>Δ</m:t>
                              </m:r>
                              <m:r>
                                <a:rPr lang="de-DE" altLang="zh-CN" i="1">
                                  <a:latin typeface="Cambria Math" panose="02040503050406030204" pitchFamily="18" charset="0"/>
                                </a:rPr>
                                <m:t>𝑡</m:t>
                              </m:r>
                              <m:r>
                                <a:rPr lang="de-DE" altLang="zh-CN" i="1">
                                  <a:latin typeface="Cambria Math" panose="02040503050406030204" pitchFamily="18" charset="0"/>
                                </a:rPr>
                                <m:t>⋅</m:t>
                              </m:r>
                              <m:sSub>
                                <m:sSubPr>
                                  <m:ctrlPr>
                                    <a:rPr lang="zh-CN" altLang="en-US" i="1">
                                      <a:latin typeface="Cambria Math" panose="02040503050406030204" pitchFamily="18" charset="0"/>
                                    </a:rPr>
                                  </m:ctrlPr>
                                </m:sSubPr>
                                <m:e>
                                  <m:r>
                                    <a:rPr lang="de-DE" altLang="zh-CN" i="1">
                                      <a:latin typeface="Cambria Math" panose="02040503050406030204" pitchFamily="18" charset="0"/>
                                    </a:rPr>
                                    <m:t>𝑣</m:t>
                                  </m:r>
                                </m:e>
                                <m:sub>
                                  <m:r>
                                    <a:rPr lang="de-DE" altLang="zh-CN" i="1">
                                      <a:latin typeface="Cambria Math" panose="02040503050406030204" pitchFamily="18" charset="0"/>
                                    </a:rPr>
                                    <m:t>𝑚𝑎𝑥</m:t>
                                  </m:r>
                                </m:sub>
                              </m:sSub>
                            </m:e>
                          </m:d>
                        </m:e>
                        <m:e>
                          <m:r>
                            <a:rPr lang="zh-CN" altLang="en-US" i="0">
                              <a:latin typeface="Cambria Math" panose="02040503050406030204" pitchFamily="18" charset="0"/>
                            </a:rPr>
                            <m:t>&amp;</m:t>
                          </m:r>
                          <m:r>
                            <a:rPr lang="en-US" altLang="zh-CN" b="0" i="1" smtClean="0">
                              <a:latin typeface="Cambria Math" panose="02040503050406030204" pitchFamily="18" charset="0"/>
                            </a:rPr>
                            <m:t>         </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𝑂</m:t>
                              </m:r>
                            </m:e>
                            <m:sub>
                              <m:r>
                                <a:rPr lang="en-US" altLang="zh-CN" b="0" i="0" smtClean="0">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r>
                                    <a:rPr lang="en-US" altLang="zh-CN" i="1">
                                      <a:latin typeface="Cambria Math" panose="02040503050406030204" pitchFamily="18" charset="0"/>
                                    </a:rPr>
                                    <m:t>+1</m:t>
                                  </m:r>
                                </m:e>
                              </m:d>
                            </m:sup>
                          </m:sSubSup>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𝑂</m:t>
                                  </m:r>
                                </m:e>
                                <m:sub>
                                  <m:r>
                                    <a:rPr lang="en-US" altLang="zh-CN" b="0" i="0" smtClean="0">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bSup>
                              <m:r>
                                <a:rPr lang="zh-CN" altLang="en-US">
                                  <a:latin typeface="Cambria Math" panose="02040503050406030204" pitchFamily="18" charset="0"/>
                                </a:rPr>
                                <m:t>−</m:t>
                              </m:r>
                              <m:r>
                                <m:rPr>
                                  <m:sty m:val="p"/>
                                </m:rPr>
                                <a:rPr lang="de-DE" altLang="zh-CN">
                                  <a:latin typeface="Cambria Math" panose="02040503050406030204" pitchFamily="18" charset="0"/>
                                </a:rPr>
                                <m:t>Δ</m:t>
                              </m:r>
                              <m:r>
                                <a:rPr lang="de-DE" altLang="zh-CN" i="1">
                                  <a:latin typeface="Cambria Math" panose="02040503050406030204" pitchFamily="18" charset="0"/>
                                </a:rPr>
                                <m:t>𝑡</m:t>
                              </m:r>
                              <m:r>
                                <a:rPr lang="de-DE" altLang="zh-CN" i="1">
                                  <a:latin typeface="Cambria Math" panose="02040503050406030204" pitchFamily="18" charset="0"/>
                                </a:rPr>
                                <m:t>⋅</m:t>
                              </m:r>
                              <m:sSub>
                                <m:sSubPr>
                                  <m:ctrlPr>
                                    <a:rPr lang="zh-CN" altLang="en-US" i="1">
                                      <a:latin typeface="Cambria Math" panose="02040503050406030204" pitchFamily="18" charset="0"/>
                                    </a:rPr>
                                  </m:ctrlPr>
                                </m:sSubPr>
                                <m:e>
                                  <m:r>
                                    <a:rPr lang="de-DE" altLang="zh-CN" i="1">
                                      <a:latin typeface="Cambria Math" panose="02040503050406030204" pitchFamily="18" charset="0"/>
                                    </a:rPr>
                                    <m:t>𝑣</m:t>
                                  </m:r>
                                </m:e>
                                <m:sub>
                                  <m:r>
                                    <a:rPr lang="de-DE" altLang="zh-CN" i="1">
                                      <a:latin typeface="Cambria Math" panose="02040503050406030204" pitchFamily="18" charset="0"/>
                                    </a:rPr>
                                    <m:t>𝑚𝑎𝑥</m:t>
                                  </m:r>
                                </m:sub>
                              </m:sSub>
                              <m:r>
                                <a:rPr lang="zh-CN" altLang="en-US">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𝑂</m:t>
                                  </m:r>
                                </m:e>
                                <m:sub>
                                  <m:r>
                                    <a:rPr lang="en-US" altLang="zh-CN" b="0" i="0" smtClean="0">
                                      <a:latin typeface="Cambria Math" panose="02040503050406030204" pitchFamily="18" charset="0"/>
                                    </a:rPr>
                                    <m:t>3</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bSup>
                              <m:r>
                                <a:rPr lang="en-US" altLang="zh-CN">
                                  <a:latin typeface="Cambria Math" panose="02040503050406030204" pitchFamily="18" charset="0"/>
                                </a:rPr>
                                <m:t>+</m:t>
                              </m:r>
                              <m:r>
                                <m:rPr>
                                  <m:sty m:val="p"/>
                                </m:rPr>
                                <a:rPr lang="de-DE" altLang="zh-CN">
                                  <a:latin typeface="Cambria Math" panose="02040503050406030204" pitchFamily="18" charset="0"/>
                                </a:rPr>
                                <m:t>Δ</m:t>
                              </m:r>
                              <m:r>
                                <a:rPr lang="de-DE" altLang="zh-CN" i="1">
                                  <a:latin typeface="Cambria Math" panose="02040503050406030204" pitchFamily="18" charset="0"/>
                                </a:rPr>
                                <m:t>𝑡</m:t>
                              </m:r>
                              <m:r>
                                <a:rPr lang="de-DE" altLang="zh-CN" i="1">
                                  <a:latin typeface="Cambria Math" panose="02040503050406030204" pitchFamily="18" charset="0"/>
                                </a:rPr>
                                <m:t>⋅</m:t>
                              </m:r>
                              <m:sSub>
                                <m:sSubPr>
                                  <m:ctrlPr>
                                    <a:rPr lang="zh-CN" altLang="en-US" i="1">
                                      <a:latin typeface="Cambria Math" panose="02040503050406030204" pitchFamily="18" charset="0"/>
                                    </a:rPr>
                                  </m:ctrlPr>
                                </m:sSubPr>
                                <m:e>
                                  <m:r>
                                    <a:rPr lang="de-DE" altLang="zh-CN" i="1">
                                      <a:latin typeface="Cambria Math" panose="02040503050406030204" pitchFamily="18" charset="0"/>
                                    </a:rPr>
                                    <m:t>𝑣</m:t>
                                  </m:r>
                                </m:e>
                                <m:sub>
                                  <m:r>
                                    <a:rPr lang="de-DE" altLang="zh-CN" i="1">
                                      <a:latin typeface="Cambria Math" panose="02040503050406030204" pitchFamily="18" charset="0"/>
                                    </a:rPr>
                                    <m:t>𝑚𝑎𝑥</m:t>
                                  </m:r>
                                </m:sub>
                              </m:sSub>
                            </m:e>
                          </m:d>
                        </m:e>
                      </m:eqArr>
                    </m:oMath>
                  </m:oMathPara>
                </a14:m>
                <a:endParaRPr lang="zh-CN" altLang="en-US" dirty="0"/>
              </a:p>
            </p:txBody>
          </p:sp>
        </mc:Choice>
        <mc:Fallback xmlns="">
          <p:sp>
            <p:nvSpPr>
              <p:cNvPr id="10" name="矩形 9">
                <a:extLst>
                  <a:ext uri="{FF2B5EF4-FFF2-40B4-BE49-F238E27FC236}">
                    <a16:creationId xmlns:a16="http://schemas.microsoft.com/office/drawing/2014/main" id="{05FEA854-5ECE-4461-8581-27584E4F9CE5}"/>
                  </a:ext>
                </a:extLst>
              </p:cNvPr>
              <p:cNvSpPr>
                <a:spLocks noRot="1" noChangeAspect="1" noMove="1" noResize="1" noEditPoints="1" noAdjustHandles="1" noChangeArrowheads="1" noChangeShapeType="1" noTextEdit="1"/>
              </p:cNvSpPr>
              <p:nvPr/>
            </p:nvSpPr>
            <p:spPr>
              <a:xfrm>
                <a:off x="3863752" y="4221088"/>
                <a:ext cx="5212581" cy="20199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ADD8565-38EE-48CB-B66D-87D84C6CA655}"/>
                  </a:ext>
                </a:extLst>
              </p:cNvPr>
              <p:cNvSpPr/>
              <p:nvPr/>
            </p:nvSpPr>
            <p:spPr>
              <a:xfrm>
                <a:off x="4448562" y="3223912"/>
                <a:ext cx="2660280" cy="369332"/>
              </a:xfrm>
              <a:prstGeom prst="rect">
                <a:avLst/>
              </a:prstGeom>
            </p:spPr>
            <p:txBody>
              <a:bodyPr wrap="none">
                <a:spAutoFit/>
              </a:bodyPr>
              <a:lstStyle/>
              <a:p>
                <a14:m>
                  <m:oMath xmlns:m="http://schemas.openxmlformats.org/officeDocument/2006/math">
                    <m:d>
                      <m:dPr>
                        <m:begChr m:val="["/>
                        <m:endChr m:val="]"/>
                        <m:ctrlPr>
                          <a:rPr lang="zh-CN" altLang="en-US" sz="1400" i="1" smtClean="0">
                            <a:latin typeface="Cambria Math" panose="02040503050406030204" pitchFamily="18" charset="0"/>
                          </a:rPr>
                        </m:ctrlPr>
                      </m:dPr>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𝐵</m:t>
                            </m:r>
                          </m:e>
                          <m:sub>
                            <m:r>
                              <a:rPr lang="zh-CN" altLang="en-US" sz="1400" i="1">
                                <a:latin typeface="Cambria Math" panose="02040503050406030204" pitchFamily="18" charset="0"/>
                              </a:rPr>
                              <m:t>𝑏</m:t>
                            </m:r>
                            <m:r>
                              <a:rPr lang="zh-CN" altLang="en-US" sz="1400" i="0">
                                <a:latin typeface="Cambria Math" panose="02040503050406030204" pitchFamily="18" charset="0"/>
                              </a:rPr>
                              <m:t>,</m:t>
                            </m:r>
                            <m:r>
                              <a:rPr lang="zh-CN" altLang="en-US" sz="1400" i="1">
                                <a:latin typeface="Cambria Math" panose="02040503050406030204" pitchFamily="18" charset="0"/>
                              </a:rPr>
                              <m:t>𝑖</m:t>
                            </m:r>
                            <m:r>
                              <a:rPr lang="zh-CN" altLang="en-US" sz="1400" i="0">
                                <a:latin typeface="Cambria Math" panose="02040503050406030204" pitchFamily="18" charset="0"/>
                              </a:rPr>
                              <m:t>,</m:t>
                            </m:r>
                            <m:r>
                              <a:rPr lang="zh-CN" altLang="en-US" sz="1400" i="1">
                                <a:latin typeface="Cambria Math" panose="02040503050406030204" pitchFamily="18" charset="0"/>
                              </a:rPr>
                              <m:t>𝑥</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𝐵</m:t>
                            </m:r>
                          </m:e>
                          <m:sub>
                            <m:r>
                              <a:rPr lang="zh-CN" altLang="en-US" sz="1400" i="1">
                                <a:latin typeface="Cambria Math" panose="02040503050406030204" pitchFamily="18" charset="0"/>
                              </a:rPr>
                              <m:t>𝑖</m:t>
                            </m:r>
                            <m:r>
                              <a:rPr lang="zh-CN" altLang="en-US" sz="1400" i="0">
                                <a:latin typeface="Cambria Math" panose="02040503050406030204" pitchFamily="18" charset="0"/>
                              </a:rPr>
                              <m:t>,</m:t>
                            </m:r>
                            <m:r>
                              <a:rPr lang="zh-CN" altLang="en-US" sz="1400" i="1">
                                <a:latin typeface="Cambria Math" panose="02040503050406030204" pitchFamily="18" charset="0"/>
                              </a:rPr>
                              <m:t>𝑥</m:t>
                            </m:r>
                          </m:sub>
                        </m:sSub>
                        <m:d>
                          <m:dPr>
                            <m:ctrlPr>
                              <a:rPr lang="zh-CN" altLang="en-US" sz="1400" i="1">
                                <a:latin typeface="Cambria Math" panose="02040503050406030204" pitchFamily="18" charset="0"/>
                              </a:rPr>
                            </m:ctrlPr>
                          </m:dPr>
                          <m:e>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𝑂</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𝑛</m:t>
                                    </m:r>
                                  </m:e>
                                </m:d>
                              </m:sup>
                            </m:sSup>
                          </m:e>
                        </m:d>
                      </m:e>
                    </m:d>
                    <m:r>
                      <m:rPr>
                        <m:sty m:val="p"/>
                      </m:rP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𝐵</m:t>
                        </m:r>
                      </m:e>
                      <m:sub>
                        <m:r>
                          <a:rPr lang="zh-CN" altLang="en-US" sz="1400" i="1">
                            <a:latin typeface="Cambria Math" panose="02040503050406030204" pitchFamily="18" charset="0"/>
                          </a:rPr>
                          <m:t>𝑖</m:t>
                        </m:r>
                        <m:r>
                          <a:rPr lang="zh-CN" altLang="en-US" sz="1400" i="0">
                            <a:latin typeface="Cambria Math" panose="02040503050406030204" pitchFamily="18" charset="0"/>
                          </a:rPr>
                          <m:t>,</m:t>
                        </m:r>
                        <m:r>
                          <a:rPr lang="zh-CN" altLang="en-US" sz="1400" i="1">
                            <a:latin typeface="Cambria Math" panose="02040503050406030204" pitchFamily="18" charset="0"/>
                          </a:rPr>
                          <m:t>𝑥</m:t>
                        </m:r>
                      </m:sub>
                    </m:sSub>
                    <m:d>
                      <m:dPr>
                        <m:ctrlPr>
                          <a:rPr lang="zh-CN" altLang="en-US" sz="1400" i="1">
                            <a:latin typeface="Cambria Math" panose="02040503050406030204" pitchFamily="18" charset="0"/>
                          </a:rPr>
                        </m:ctrlPr>
                      </m:dPr>
                      <m:e>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𝑂</m:t>
                            </m:r>
                          </m:e>
                          <m:sup>
                            <m:d>
                              <m:dPr>
                                <m:ctrlPr>
                                  <a:rPr lang="zh-CN" altLang="en-US" sz="1400" i="1">
                                    <a:latin typeface="Cambria Math" panose="02040503050406030204" pitchFamily="18" charset="0"/>
                                  </a:rPr>
                                </m:ctrlPr>
                              </m:dPr>
                              <m:e>
                                <m:r>
                                  <a:rPr lang="zh-CN" altLang="en-US" sz="1400" i="1">
                                    <a:latin typeface="Cambria Math" panose="02040503050406030204" pitchFamily="18" charset="0"/>
                                  </a:rPr>
                                  <m:t>𝑛</m:t>
                                </m:r>
                              </m:e>
                            </m:d>
                          </m:sup>
                        </m:sSup>
                      </m:e>
                    </m:d>
                    <m:r>
                      <a:rPr lang="en-US" altLang="zh-CN" sz="1400" b="0" i="1" smtClean="0">
                        <a:latin typeface="Cambria Math" panose="02040503050406030204" pitchFamily="18" charset="0"/>
                      </a:rPr>
                      <m:t> </m:t>
                    </m:r>
                  </m:oMath>
                </a14:m>
                <a:r>
                  <a:rPr lang="zh-CN" altLang="en-US" dirty="0"/>
                  <a:t> </a:t>
                </a:r>
              </a:p>
            </p:txBody>
          </p:sp>
        </mc:Choice>
        <mc:Fallback xmlns="">
          <p:sp>
            <p:nvSpPr>
              <p:cNvPr id="12" name="矩形 11">
                <a:extLst>
                  <a:ext uri="{FF2B5EF4-FFF2-40B4-BE49-F238E27FC236}">
                    <a16:creationId xmlns:a16="http://schemas.microsoft.com/office/drawing/2014/main" id="{7ADD8565-38EE-48CB-B66D-87D84C6CA655}"/>
                  </a:ext>
                </a:extLst>
              </p:cNvPr>
              <p:cNvSpPr>
                <a:spLocks noRot="1" noChangeAspect="1" noMove="1" noResize="1" noEditPoints="1" noAdjustHandles="1" noChangeArrowheads="1" noChangeShapeType="1" noTextEdit="1"/>
              </p:cNvSpPr>
              <p:nvPr/>
            </p:nvSpPr>
            <p:spPr>
              <a:xfrm>
                <a:off x="4448562" y="3223912"/>
                <a:ext cx="2660280"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0395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zh-CN" dirty="0">
                <a:latin typeface="+mn-ea"/>
              </a:rPr>
              <a:t>Negative Gradient </a:t>
            </a:r>
            <a:r>
              <a:rPr lang="en-US" altLang="zh-CN" dirty="0" err="1">
                <a:latin typeface="+mn-ea"/>
              </a:rPr>
              <a:t>Richtung</a:t>
            </a:r>
            <a:endParaRPr lang="en-US" altLang="zh-CN" dirty="0">
              <a:latin typeface="+mn-ea"/>
            </a:endParaRPr>
          </a:p>
          <a:p>
            <a:endParaRPr lang="en-US" dirty="0">
              <a:latin typeface="+mn-ea"/>
            </a:endParaRPr>
          </a:p>
          <a:p>
            <a:endParaRPr lang="en-US" dirty="0">
              <a:latin typeface="+mn-ea"/>
            </a:endParaRPr>
          </a:p>
          <a:p>
            <a:endParaRPr lang="en-US" dirty="0">
              <a:latin typeface="+mn-ea"/>
            </a:endParaRPr>
          </a:p>
          <a:p>
            <a:r>
              <a:rPr lang="en-US" dirty="0" err="1">
                <a:latin typeface="+mn-ea"/>
              </a:rPr>
              <a:t>Schrittl</a:t>
            </a:r>
            <a:r>
              <a:rPr lang="de-DE" dirty="0" err="1">
                <a:latin typeface="+mn-ea"/>
              </a:rPr>
              <a:t>änge</a:t>
            </a:r>
            <a:endParaRPr lang="en-US" dirty="0">
              <a:latin typeface="+mn-ea"/>
            </a:endParaRPr>
          </a:p>
          <a:p>
            <a:pPr lvl="1"/>
            <a:r>
              <a:rPr lang="en-US" altLang="zh-CN" dirty="0">
                <a:latin typeface="+mn-ea"/>
              </a:rPr>
              <a:t>Backtracking-</a:t>
            </a:r>
            <a:r>
              <a:rPr lang="en-US" altLang="zh-CN" dirty="0" err="1">
                <a:latin typeface="+mn-ea"/>
              </a:rPr>
              <a:t>Algorithmus</a:t>
            </a:r>
            <a:endParaRPr lang="de-DE" altLang="zh-CN" dirty="0">
              <a:latin typeface="+mn-ea"/>
            </a:endParaRPr>
          </a:p>
          <a:p>
            <a:endParaRPr lang="de-DE" altLang="zh-CN" dirty="0">
              <a:latin typeface="+mn-ea"/>
            </a:endParaRPr>
          </a:p>
          <a:p>
            <a:endParaRPr lang="en-US" altLang="zh-CN" dirty="0">
              <a:latin typeface="+mn-ea"/>
            </a:endParaRPr>
          </a:p>
          <a:p>
            <a:endParaRPr lang="en-US" altLang="zh-CN" dirty="0">
              <a:latin typeface="+mn-ea"/>
            </a:endParaRPr>
          </a:p>
          <a:p>
            <a:r>
              <a:rPr lang="en-US" altLang="zh-CN" dirty="0" err="1">
                <a:latin typeface="+mn-ea"/>
              </a:rPr>
              <a:t>Endbedingung</a:t>
            </a:r>
            <a:endParaRPr lang="en-US" altLang="zh-CN" dirty="0">
              <a:latin typeface="+mn-ea"/>
            </a:endParaRPr>
          </a:p>
          <a:p>
            <a:pPr lvl="1"/>
            <a:r>
              <a:rPr lang="de-DE" altLang="zh-CN" dirty="0"/>
              <a:t>1. Kriterium</a:t>
            </a:r>
            <a:endParaRPr lang="zh-CN" altLang="zh-CN" dirty="0"/>
          </a:p>
          <a:p>
            <a:pPr lvl="2"/>
            <a:endParaRPr lang="zh-CN" altLang="zh-CN" dirty="0"/>
          </a:p>
          <a:p>
            <a:pPr lvl="1"/>
            <a:r>
              <a:rPr lang="de-DE" altLang="zh-CN" dirty="0"/>
              <a:t>2. Kriterium</a:t>
            </a:r>
            <a:endParaRPr lang="zh-CN" altLang="zh-CN" dirty="0"/>
          </a:p>
          <a:p>
            <a:endParaRPr lang="de-DE" altLang="zh-CN" dirty="0">
              <a:latin typeface="+mn-ea"/>
            </a:endParaRPr>
          </a:p>
        </p:txBody>
      </p:sp>
      <p:sp>
        <p:nvSpPr>
          <p:cNvPr id="4" name="Titel 3"/>
          <p:cNvSpPr>
            <a:spLocks noGrp="1"/>
          </p:cNvSpPr>
          <p:nvPr>
            <p:ph type="title"/>
          </p:nvPr>
        </p:nvSpPr>
        <p:spPr/>
        <p:txBody>
          <a:bodyPr/>
          <a:lstStyle/>
          <a:p>
            <a:r>
              <a:rPr lang="de-DE" altLang="zh-CN" kern="100" dirty="0">
                <a:latin typeface="+mn-ea"/>
                <a:ea typeface="+mn-ea"/>
              </a:rPr>
              <a:t>Lokalisierungsalgorithmen</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p>
          <a:p>
            <a:endParaRPr lang="de-DE" altLang="zh-CN" dirty="0">
              <a:latin typeface="+mn-ea"/>
            </a:endParaRPr>
          </a:p>
        </p:txBody>
      </p:sp>
      <p:sp>
        <p:nvSpPr>
          <p:cNvPr id="6" name="Inhaltsplatzhalter 5"/>
          <p:cNvSpPr>
            <a:spLocks noGrp="1"/>
          </p:cNvSpPr>
          <p:nvPr>
            <p:ph sz="quarter" idx="12"/>
          </p:nvPr>
        </p:nvSpPr>
        <p:spPr/>
        <p:txBody>
          <a:bodyPr/>
          <a:lstStyle/>
          <a:p>
            <a:r>
              <a:rPr lang="de-DE" dirty="0">
                <a:latin typeface="+mn-ea"/>
              </a:rPr>
              <a:t>Gradienten-Methode</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2A56F11-D9E9-4ABD-A6FA-2564F2705D11}"/>
                  </a:ext>
                </a:extLst>
              </p:cNvPr>
              <p:cNvSpPr/>
              <p:nvPr/>
            </p:nvSpPr>
            <p:spPr>
              <a:xfrm>
                <a:off x="1055440" y="1247797"/>
                <a:ext cx="9937104" cy="15100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latin typeface="Cambria Math" panose="02040503050406030204" pitchFamily="18" charset="0"/>
                            </a:rPr>
                          </m:ctrlPr>
                        </m:accPr>
                        <m:e>
                          <m:r>
                            <a:rPr lang="de-DE" altLang="zh-CN" i="1">
                              <a:latin typeface="Cambria Math" panose="02040503050406030204" pitchFamily="18" charset="0"/>
                            </a:rPr>
                            <m:t>𝑝</m:t>
                          </m:r>
                        </m:e>
                      </m:acc>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de-DE" altLang="zh-CN" i="1">
                                  <a:latin typeface="Cambria Math" panose="02040503050406030204" pitchFamily="18" charset="0"/>
                                </a:rPr>
                                <m:t>𝑂</m:t>
                              </m:r>
                            </m:e>
                            <m:sup>
                              <m:d>
                                <m:dPr>
                                  <m:ctrlPr>
                                    <a:rPr lang="zh-CN" altLang="zh-CN" i="1">
                                      <a:latin typeface="Cambria Math" panose="02040503050406030204" pitchFamily="18" charset="0"/>
                                    </a:rPr>
                                  </m:ctrlPr>
                                </m:dPr>
                                <m:e>
                                  <m:r>
                                    <a:rPr lang="de-DE" altLang="zh-CN" i="1">
                                      <a:latin typeface="Cambria Math" panose="02040503050406030204" pitchFamily="18" charset="0"/>
                                    </a:rPr>
                                    <m:t>𝑛</m:t>
                                  </m:r>
                                </m:e>
                              </m:d>
                            </m:sup>
                          </m:sSup>
                        </m:e>
                      </m:d>
                      <m:r>
                        <a:rPr lang="en-US" altLang="zh-CN" b="0" i="0" smtClean="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0">
                              <a:latin typeface="Cambria Math" panose="02040503050406030204" pitchFamily="18" charset="0"/>
                            </a:rPr>
                            <m:t>25</m:t>
                          </m:r>
                        </m:sup>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𝑏</m:t>
                                  </m:r>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𝑥</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𝑖</m:t>
                                  </m:r>
                                  <m:r>
                                    <a:rPr lang="zh-CN" altLang="en-US" i="0">
                                      <a:latin typeface="Cambria Math" panose="02040503050406030204" pitchFamily="18" charset="0"/>
                                    </a:rPr>
                                    <m:t>,</m:t>
                                  </m:r>
                                  <m:r>
                                    <a:rPr lang="zh-CN" altLang="en-US" i="1">
                                      <a:latin typeface="Cambria Math" panose="02040503050406030204" pitchFamily="18" charset="0"/>
                                    </a:rPr>
                                    <m:t>𝑥</m:t>
                                  </m:r>
                                </m:sub>
                              </m:sSub>
                              <m:d>
                                <m:dPr>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𝑂</m:t>
                                      </m:r>
                                    </m:e>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p>
                                </m:e>
                              </m:d>
                            </m:e>
                          </m:d>
                          <m:r>
                            <a:rPr lang="zh-CN" altLang="en-US" i="0">
                              <a:latin typeface="Cambria Math" panose="02040503050406030204" pitchFamily="18" charset="0"/>
                            </a:rPr>
                            <m:t>⋅</m:t>
                          </m:r>
                        </m:e>
                      </m:nary>
                      <m:r>
                        <a:rPr lang="zh-CN" altLang="en-US" i="1">
                          <a:latin typeface="Cambria Math" panose="02040503050406030204" pitchFamily="18" charset="0"/>
                        </a:rPr>
                        <m:t>𝐴</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3"/>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0</m:t>
                                </m:r>
                              </m:e>
                              <m:e>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𝜃</m:t>
                                        </m:r>
                                      </m:e>
                                      <m:sub>
                                        <m:r>
                                          <a:rPr lang="zh-CN" altLang="en-US" i="1">
                                            <a:latin typeface="Cambria Math" panose="02040503050406030204" pitchFamily="18" charset="0"/>
                                          </a:rPr>
                                          <m:t>𝑘</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bSup>
                                  </m:e>
                                </m:func>
                              </m:e>
                              <m:e>
                                <m:r>
                                  <a:rPr lang="zh-CN" altLang="en-US" i="0">
                                    <a:latin typeface="Cambria Math" panose="02040503050406030204" pitchFamily="18" charset="0"/>
                                  </a:rPr>
                                  <m:t>0</m:t>
                                </m:r>
                              </m:e>
                            </m:mr>
                            <m:mr>
                              <m:e>
                                <m:r>
                                  <a:rPr lang="zh-CN" altLang="en-US" i="0">
                                    <a:latin typeface="Cambria Math" panose="02040503050406030204" pitchFamily="18" charset="0"/>
                                  </a:rPr>
                                  <m:t>0</m:t>
                                </m:r>
                              </m:e>
                              <m:e>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𝜃</m:t>
                                        </m:r>
                                      </m:e>
                                      <m:sub>
                                        <m:r>
                                          <a:rPr lang="zh-CN" altLang="en-US" i="1">
                                            <a:latin typeface="Cambria Math" panose="02040503050406030204" pitchFamily="18" charset="0"/>
                                          </a:rPr>
                                          <m:t>𝑘</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bSup>
                                  </m:e>
                                </m:func>
                              </m:e>
                              <m:e>
                                <m:r>
                                  <a:rPr lang="zh-CN" altLang="en-US" i="0">
                                    <a:latin typeface="Cambria Math" panose="02040503050406030204" pitchFamily="18" charset="0"/>
                                  </a:rPr>
                                  <m:t>0</m:t>
                                </m:r>
                              </m:e>
                            </m:mr>
                            <m:mr>
                              <m:e>
                                <m:r>
                                  <a:rPr lang="zh-CN" altLang="en-US" i="0">
                                    <a:latin typeface="Cambria Math" panose="02040503050406030204" pitchFamily="18" charset="0"/>
                                  </a:rPr>
                                  <m:t>0</m:t>
                                </m:r>
                              </m:e>
                              <m:e>
                                <m:r>
                                  <a:rPr lang="zh-CN" altLang="en-US" i="0">
                                    <a:latin typeface="Cambria Math" panose="02040503050406030204" pitchFamily="18" charset="0"/>
                                  </a:rPr>
                                  <m:t>0</m:t>
                                </m:r>
                              </m:e>
                              <m:e>
                                <m:r>
                                  <a:rPr lang="zh-CN" altLang="en-US" i="0">
                                    <a:latin typeface="Cambria Math" panose="02040503050406030204" pitchFamily="18" charset="0"/>
                                  </a:rPr>
                                  <m:t>1</m:t>
                                </m:r>
                              </m:e>
                            </m:mr>
                          </m:m>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3"/>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0</m:t>
                                </m:r>
                              </m:e>
                              <m:e>
                                <m:r>
                                  <a:rPr lang="zh-CN" altLang="en-US" i="0">
                                    <a:latin typeface="Cambria Math" panose="02040503050406030204" pitchFamily="18" charset="0"/>
                                  </a:rPr>
                                  <m:t>0</m:t>
                                </m:r>
                              </m:e>
                              <m:e>
                                <m:r>
                                  <a:rPr lang="zh-CN" altLang="en-US" i="0">
                                    <a:latin typeface="Cambria Math" panose="02040503050406030204" pitchFamily="18" charset="0"/>
                                  </a:rPr>
                                  <m:t>0</m:t>
                                </m:r>
                              </m:e>
                            </m:mr>
                            <m:mr>
                              <m:e>
                                <m:r>
                                  <a:rPr lang="zh-CN" altLang="en-US" i="0">
                                    <a:latin typeface="Cambria Math" panose="02040503050406030204" pitchFamily="18" charset="0"/>
                                  </a:rPr>
                                  <m:t>0</m:t>
                                </m:r>
                              </m:e>
                              <m:e>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2</m:t>
                                        </m:r>
                                      </m:sub>
                                    </m:sSub>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2</m:t>
                                        </m:r>
                                      </m:sub>
                                    </m:sSub>
                                  </m:den>
                                </m:f>
                              </m:e>
                              <m:e>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3</m:t>
                                        </m:r>
                                      </m:sub>
                                    </m:sSub>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2</m:t>
                                        </m:r>
                                      </m:sub>
                                    </m:sSub>
                                  </m:den>
                                </m:f>
                              </m:e>
                            </m:mr>
                            <m:mr>
                              <m:e>
                                <m:r>
                                  <a:rPr lang="zh-CN" altLang="en-US" i="0">
                                    <a:latin typeface="Cambria Math" panose="02040503050406030204" pitchFamily="18" charset="0"/>
                                  </a:rPr>
                                  <m:t>0</m:t>
                                </m:r>
                              </m:e>
                              <m:e>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2</m:t>
                                        </m:r>
                                      </m:sub>
                                    </m:sSub>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3</m:t>
                                        </m:r>
                                      </m:sub>
                                    </m:sSub>
                                  </m:den>
                                </m:f>
                              </m:e>
                              <m:e>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0">
                                            <a:latin typeface="Cambria Math" panose="02040503050406030204" pitchFamily="18" charset="0"/>
                                          </a:rPr>
                                          <m:t>3</m:t>
                                        </m:r>
                                      </m:sub>
                                    </m:sSub>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𝑞</m:t>
                                        </m:r>
                                      </m:e>
                                      <m:sub>
                                        <m:r>
                                          <a:rPr lang="zh-CN" altLang="en-US" i="0">
                                            <a:latin typeface="Cambria Math" panose="02040503050406030204" pitchFamily="18" charset="0"/>
                                          </a:rPr>
                                          <m:t>3</m:t>
                                        </m:r>
                                      </m:sub>
                                    </m:sSub>
                                  </m:den>
                                </m:f>
                              </m:e>
                            </m:mr>
                          </m:m>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0</m:t>
                                </m:r>
                              </m:e>
                            </m:mr>
                            <m:mr>
                              <m:e>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𝜃</m:t>
                                        </m:r>
                                      </m:e>
                                      <m:sub>
                                        <m:r>
                                          <a:rPr lang="zh-CN" altLang="en-US" i="1">
                                            <a:latin typeface="Cambria Math" panose="02040503050406030204" pitchFamily="18" charset="0"/>
                                          </a:rPr>
                                          <m:t>𝑘</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bSup>
                                  </m:e>
                                </m:func>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𝑂</m:t>
                                        </m:r>
                                      </m:e>
                                      <m:sub>
                                        <m:r>
                                          <a:rPr lang="zh-CN" altLang="en-US" i="0">
                                            <a:latin typeface="Cambria Math" panose="02040503050406030204" pitchFamily="18" charset="0"/>
                                          </a:rPr>
                                          <m:t>5</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bSup>
                                  </m:e>
                                </m:func>
                              </m:e>
                            </m:mr>
                            <m:mr>
                              <m:e>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𝑂</m:t>
                                        </m:r>
                                      </m:e>
                                      <m:sub>
                                        <m:r>
                                          <a:rPr lang="zh-CN" altLang="en-US" i="0">
                                            <a:latin typeface="Cambria Math" panose="02040503050406030204" pitchFamily="18" charset="0"/>
                                          </a:rPr>
                                          <m:t>5</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bSup>
                                  </m:e>
                                </m:func>
                              </m:e>
                            </m:mr>
                          </m:m>
                        </m:e>
                      </m:d>
                    </m:oMath>
                  </m:oMathPara>
                </a14:m>
                <a:endParaRPr lang="zh-CN" altLang="en-US" dirty="0"/>
              </a:p>
            </p:txBody>
          </p:sp>
        </mc:Choice>
        <mc:Fallback xmlns="">
          <p:sp>
            <p:nvSpPr>
              <p:cNvPr id="7" name="矩形 6">
                <a:extLst>
                  <a:ext uri="{FF2B5EF4-FFF2-40B4-BE49-F238E27FC236}">
                    <a16:creationId xmlns:a16="http://schemas.microsoft.com/office/drawing/2014/main" id="{C2A56F11-D9E9-4ABD-A6FA-2564F2705D11}"/>
                  </a:ext>
                </a:extLst>
              </p:cNvPr>
              <p:cNvSpPr>
                <a:spLocks noRot="1" noChangeAspect="1" noMove="1" noResize="1" noEditPoints="1" noAdjustHandles="1" noChangeArrowheads="1" noChangeShapeType="1" noTextEdit="1"/>
              </p:cNvSpPr>
              <p:nvPr/>
            </p:nvSpPr>
            <p:spPr>
              <a:xfrm>
                <a:off x="1055440" y="1247797"/>
                <a:ext cx="9937104" cy="15100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C1F3427-03D2-43BF-9DAD-506E6B40667B}"/>
                  </a:ext>
                </a:extLst>
              </p:cNvPr>
              <p:cNvSpPr/>
              <p:nvPr/>
            </p:nvSpPr>
            <p:spPr>
              <a:xfrm>
                <a:off x="1559496" y="5054929"/>
                <a:ext cx="3657988" cy="4462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de-DE" altLang="zh-CN" i="1">
                                  <a:latin typeface="Cambria Math" panose="02040503050406030204" pitchFamily="18" charset="0"/>
                                </a:rPr>
                                <m:t>𝐺</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de-DE" altLang="zh-CN" i="1">
                                          <a:latin typeface="Cambria Math" panose="02040503050406030204" pitchFamily="18" charset="0"/>
                                        </a:rPr>
                                        <m:t>𝑂</m:t>
                                      </m:r>
                                    </m:e>
                                    <m:sup>
                                      <m:d>
                                        <m:dPr>
                                          <m:ctrlPr>
                                            <a:rPr lang="zh-CN" altLang="zh-CN" i="1">
                                              <a:latin typeface="Cambria Math" panose="02040503050406030204" pitchFamily="18" charset="0"/>
                                            </a:rPr>
                                          </m:ctrlPr>
                                        </m:dPr>
                                        <m:e>
                                          <m:r>
                                            <a:rPr lang="de-DE" altLang="zh-CN" i="1">
                                              <a:latin typeface="Cambria Math" panose="02040503050406030204" pitchFamily="18" charset="0"/>
                                            </a:rPr>
                                            <m:t>𝑛</m:t>
                                          </m:r>
                                        </m:e>
                                      </m:d>
                                    </m:sup>
                                  </m:sSup>
                                </m:e>
                              </m:d>
                              <m:r>
                                <a:rPr lang="de-DE" altLang="zh-CN" i="1">
                                  <a:latin typeface="Cambria Math" panose="02040503050406030204" pitchFamily="18" charset="0"/>
                                </a:rPr>
                                <m:t>−</m:t>
                              </m:r>
                              <m:r>
                                <a:rPr lang="de-DE" altLang="zh-CN" i="1">
                                  <a:latin typeface="Cambria Math" panose="02040503050406030204" pitchFamily="18" charset="0"/>
                                </a:rPr>
                                <m:t>𝐺</m:t>
                              </m:r>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de-DE" altLang="zh-CN" i="1">
                                          <a:latin typeface="Cambria Math" panose="02040503050406030204" pitchFamily="18" charset="0"/>
                                        </a:rPr>
                                        <m:t>𝑂</m:t>
                                      </m:r>
                                    </m:e>
                                    <m:sup>
                                      <m:d>
                                        <m:dPr>
                                          <m:ctrlPr>
                                            <a:rPr lang="zh-CN" altLang="zh-CN" i="1">
                                              <a:latin typeface="Cambria Math" panose="02040503050406030204" pitchFamily="18" charset="0"/>
                                            </a:rPr>
                                          </m:ctrlPr>
                                        </m:dPr>
                                        <m:e>
                                          <m:r>
                                            <a:rPr lang="de-DE" altLang="zh-CN" i="1">
                                              <a:latin typeface="Cambria Math" panose="02040503050406030204" pitchFamily="18" charset="0"/>
                                            </a:rPr>
                                            <m:t>𝑛</m:t>
                                          </m:r>
                                          <m:r>
                                            <a:rPr lang="de-DE" altLang="zh-CN" i="1">
                                              <a:latin typeface="Cambria Math" panose="02040503050406030204" pitchFamily="18" charset="0"/>
                                            </a:rPr>
                                            <m:t>−</m:t>
                                          </m:r>
                                          <m:r>
                                            <a:rPr lang="de-DE" altLang="zh-CN">
                                              <a:latin typeface="Cambria Math" panose="02040503050406030204" pitchFamily="18" charset="0"/>
                                            </a:rPr>
                                            <m:t>1</m:t>
                                          </m:r>
                                        </m:e>
                                      </m:d>
                                    </m:sup>
                                  </m:sSup>
                                </m:e>
                              </m:d>
                            </m:e>
                          </m:d>
                        </m:e>
                        <m:sub>
                          <m:r>
                            <a:rPr lang="de-DE" altLang="zh-CN">
                              <a:latin typeface="Cambria Math" panose="02040503050406030204" pitchFamily="18" charset="0"/>
                            </a:rPr>
                            <m:t>2</m:t>
                          </m:r>
                        </m:sub>
                      </m:sSub>
                      <m:r>
                        <a:rPr lang="de-DE" altLang="zh-CN">
                          <a:latin typeface="Cambria Math" panose="02040503050406030204" pitchFamily="18" charset="0"/>
                        </a:rPr>
                        <m:t>&lt;0.0001</m:t>
                      </m:r>
                    </m:oMath>
                  </m:oMathPara>
                </a14:m>
                <a:endParaRPr lang="zh-CN" altLang="en-US" dirty="0"/>
              </a:p>
            </p:txBody>
          </p:sp>
        </mc:Choice>
        <mc:Fallback xmlns="">
          <p:sp>
            <p:nvSpPr>
              <p:cNvPr id="8" name="矩形 7">
                <a:extLst>
                  <a:ext uri="{FF2B5EF4-FFF2-40B4-BE49-F238E27FC236}">
                    <a16:creationId xmlns:a16="http://schemas.microsoft.com/office/drawing/2014/main" id="{1C1F3427-03D2-43BF-9DAD-506E6B40667B}"/>
                  </a:ext>
                </a:extLst>
              </p:cNvPr>
              <p:cNvSpPr>
                <a:spLocks noRot="1" noChangeAspect="1" noMove="1" noResize="1" noEditPoints="1" noAdjustHandles="1" noChangeArrowheads="1" noChangeShapeType="1" noTextEdit="1"/>
              </p:cNvSpPr>
              <p:nvPr/>
            </p:nvSpPr>
            <p:spPr>
              <a:xfrm>
                <a:off x="1559496" y="5054929"/>
                <a:ext cx="3657988" cy="446276"/>
              </a:xfrm>
              <a:prstGeom prst="rect">
                <a:avLst/>
              </a:prstGeom>
              <a:blipFill>
                <a:blip r:embed="rId4"/>
                <a:stretch>
                  <a:fillRect b="-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3802E6E-7BC0-4740-9FEC-EDE98FFA45FA}"/>
                  </a:ext>
                </a:extLst>
              </p:cNvPr>
              <p:cNvSpPr/>
              <p:nvPr/>
            </p:nvSpPr>
            <p:spPr>
              <a:xfrm>
                <a:off x="1639729" y="5661248"/>
                <a:ext cx="10718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altLang="zh-CN" i="1">
                          <a:latin typeface="Cambria Math" panose="02040503050406030204" pitchFamily="18" charset="0"/>
                        </a:rPr>
                        <m:t>𝑛</m:t>
                      </m:r>
                      <m:r>
                        <a:rPr lang="de-DE" altLang="zh-CN">
                          <a:latin typeface="Cambria Math" panose="02040503050406030204" pitchFamily="18" charset="0"/>
                        </a:rPr>
                        <m:t>&gt;100</m:t>
                      </m:r>
                    </m:oMath>
                  </m:oMathPara>
                </a14:m>
                <a:endParaRPr lang="zh-CN" altLang="zh-CN" dirty="0"/>
              </a:p>
            </p:txBody>
          </p:sp>
        </mc:Choice>
        <mc:Fallback xmlns="">
          <p:sp>
            <p:nvSpPr>
              <p:cNvPr id="9" name="矩形 8">
                <a:extLst>
                  <a:ext uri="{FF2B5EF4-FFF2-40B4-BE49-F238E27FC236}">
                    <a16:creationId xmlns:a16="http://schemas.microsoft.com/office/drawing/2014/main" id="{73802E6E-7BC0-4740-9FEC-EDE98FFA45FA}"/>
                  </a:ext>
                </a:extLst>
              </p:cNvPr>
              <p:cNvSpPr>
                <a:spLocks noRot="1" noChangeAspect="1" noMove="1" noResize="1" noEditPoints="1" noAdjustHandles="1" noChangeArrowheads="1" noChangeShapeType="1" noTextEdit="1"/>
              </p:cNvSpPr>
              <p:nvPr/>
            </p:nvSpPr>
            <p:spPr>
              <a:xfrm>
                <a:off x="1639729" y="5661248"/>
                <a:ext cx="1071895" cy="369332"/>
              </a:xfrm>
              <a:prstGeom prst="rect">
                <a:avLst/>
              </a:prstGeom>
              <a:blipFill>
                <a:blip r:embed="rId5"/>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88F389D3-98D5-45F5-AF8B-C39E6484176B}"/>
              </a:ext>
            </a:extLst>
          </p:cNvPr>
          <p:cNvPicPr>
            <a:picLocks noChangeAspect="1"/>
          </p:cNvPicPr>
          <p:nvPr/>
        </p:nvPicPr>
        <p:blipFill>
          <a:blip r:embed="rId6"/>
          <a:stretch>
            <a:fillRect/>
          </a:stretch>
        </p:blipFill>
        <p:spPr>
          <a:xfrm>
            <a:off x="1199711" y="3372388"/>
            <a:ext cx="1800000" cy="1057974"/>
          </a:xfrm>
          <a:prstGeom prst="rect">
            <a:avLst/>
          </a:prstGeom>
        </p:spPr>
      </p:pic>
      <p:pic>
        <p:nvPicPr>
          <p:cNvPr id="13" name="图片 12">
            <a:extLst>
              <a:ext uri="{FF2B5EF4-FFF2-40B4-BE49-F238E27FC236}">
                <a16:creationId xmlns:a16="http://schemas.microsoft.com/office/drawing/2014/main" id="{5401DACC-EA0D-4DC9-BFC4-F6BE76A7F9BD}"/>
              </a:ext>
            </a:extLst>
          </p:cNvPr>
          <p:cNvPicPr>
            <a:picLocks noChangeAspect="1"/>
          </p:cNvPicPr>
          <p:nvPr/>
        </p:nvPicPr>
        <p:blipFill>
          <a:blip r:embed="rId7"/>
          <a:stretch>
            <a:fillRect/>
          </a:stretch>
        </p:blipFill>
        <p:spPr>
          <a:xfrm>
            <a:off x="6672264" y="3365638"/>
            <a:ext cx="1800000" cy="1071474"/>
          </a:xfrm>
          <a:prstGeom prst="rect">
            <a:avLst/>
          </a:prstGeom>
        </p:spPr>
      </p:pic>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323EA93E-6B3B-4012-B603-7B3AB9051A3B}"/>
                  </a:ext>
                </a:extLst>
              </p:cNvPr>
              <p:cNvSpPr/>
              <p:nvPr/>
            </p:nvSpPr>
            <p:spPr>
              <a:xfrm>
                <a:off x="3215680" y="3982383"/>
                <a:ext cx="3001912"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200" i="1">
                              <a:latin typeface="Cambria Math" panose="02040503050406030204" pitchFamily="18" charset="0"/>
                            </a:rPr>
                          </m:ctrlPr>
                        </m:eqArrPr>
                        <m:e>
                          <m:r>
                            <a:rPr lang="zh-CN" altLang="en-US" sz="1200">
                              <a:latin typeface="Cambria Math" panose="02040503050406030204" pitchFamily="18" charset="0"/>
                            </a:rPr>
                            <m:t>&amp;</m:t>
                          </m:r>
                          <m:r>
                            <a:rPr lang="zh-CN" altLang="en-US" sz="1200" i="1">
                              <a:latin typeface="Cambria Math" panose="02040503050406030204" pitchFamily="18" charset="0"/>
                            </a:rPr>
                            <m:t>𝐺</m:t>
                          </m:r>
                          <m:d>
                            <m:dPr>
                              <m:ctrlPr>
                                <a:rPr lang="zh-CN" altLang="en-US" sz="1200" i="1">
                                  <a:latin typeface="Cambria Math" panose="02040503050406030204" pitchFamily="18" charset="0"/>
                                </a:rPr>
                              </m:ctrlPr>
                            </m:dPr>
                            <m:e>
                              <m:r>
                                <a:rPr lang="zh-CN" altLang="en-US" sz="1200" i="1">
                                  <a:latin typeface="Cambria Math" panose="02040503050406030204" pitchFamily="18" charset="0"/>
                                </a:rPr>
                                <m:t>𝑂</m:t>
                              </m: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𝛼</m:t>
                                  </m:r>
                                </m:e>
                                <m:sub>
                                  <m:r>
                                    <a:rPr lang="zh-CN" altLang="en-US" sz="1200" i="1">
                                      <a:latin typeface="Cambria Math" panose="02040503050406030204" pitchFamily="18" charset="0"/>
                                    </a:rPr>
                                    <m:t>𝑘</m:t>
                                  </m:r>
                                  <m:r>
                                    <a:rPr lang="zh-CN" altLang="en-US" sz="1200" i="0">
                                      <a:latin typeface="Cambria Math" panose="02040503050406030204" pitchFamily="18" charset="0"/>
                                    </a:rPr>
                                    <m:t>−1</m:t>
                                  </m:r>
                                </m:sub>
                              </m:sSub>
                            </m:e>
                          </m:d>
                          <m:r>
                            <a:rPr lang="zh-CN" altLang="en-US" sz="1200" i="0">
                              <a:latin typeface="Cambria Math" panose="02040503050406030204" pitchFamily="18" charset="0"/>
                            </a:rPr>
                            <m:t>≥</m:t>
                          </m:r>
                          <m:r>
                            <a:rPr lang="zh-CN" altLang="en-US" sz="1200" i="1">
                              <a:latin typeface="Cambria Math" panose="02040503050406030204" pitchFamily="18" charset="0"/>
                            </a:rPr>
                            <m:t>𝐺</m:t>
                          </m:r>
                          <m:d>
                            <m:dPr>
                              <m:ctrlPr>
                                <a:rPr lang="zh-CN" altLang="en-US" sz="1200" i="1">
                                  <a:latin typeface="Cambria Math" panose="02040503050406030204" pitchFamily="18" charset="0"/>
                                </a:rPr>
                              </m:ctrlPr>
                            </m:dPr>
                            <m:e>
                              <m:r>
                                <a:rPr lang="zh-CN" altLang="en-US" sz="1200" i="1">
                                  <a:latin typeface="Cambria Math" panose="02040503050406030204" pitchFamily="18" charset="0"/>
                                </a:rPr>
                                <m:t>𝑂</m:t>
                              </m: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𝛼</m:t>
                                  </m:r>
                                </m:e>
                                <m:sub>
                                  <m:r>
                                    <a:rPr lang="zh-CN" altLang="en-US" sz="1200" i="1">
                                      <a:latin typeface="Cambria Math" panose="02040503050406030204" pitchFamily="18" charset="0"/>
                                    </a:rPr>
                                    <m:t>𝑘</m:t>
                                  </m:r>
                                </m:sub>
                              </m:sSub>
                            </m:e>
                          </m:d>
                          <m:r>
                            <a:rPr lang="zh-CN" altLang="en-US" sz="1200" i="0">
                              <a:latin typeface="Cambria Math" panose="02040503050406030204" pitchFamily="18" charset="0"/>
                            </a:rPr>
                            <m:t>≤</m:t>
                          </m:r>
                          <m:r>
                            <a:rPr lang="zh-CN" altLang="en-US" sz="1200" i="1">
                              <a:latin typeface="Cambria Math" panose="02040503050406030204" pitchFamily="18" charset="0"/>
                            </a:rPr>
                            <m:t>𝐺</m:t>
                          </m:r>
                          <m:d>
                            <m:dPr>
                              <m:ctrlPr>
                                <a:rPr lang="zh-CN" altLang="en-US" sz="1200" i="1">
                                  <a:latin typeface="Cambria Math" panose="02040503050406030204" pitchFamily="18" charset="0"/>
                                </a:rPr>
                              </m:ctrlPr>
                            </m:dPr>
                            <m:e>
                              <m:r>
                                <a:rPr lang="zh-CN" altLang="en-US" sz="1200" i="1">
                                  <a:latin typeface="Cambria Math" panose="02040503050406030204" pitchFamily="18" charset="0"/>
                                </a:rPr>
                                <m:t>𝑂</m:t>
                              </m: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𝛼</m:t>
                                  </m:r>
                                </m:e>
                                <m:sub>
                                  <m:r>
                                    <a:rPr lang="zh-CN" altLang="en-US" sz="1200" i="1">
                                      <a:latin typeface="Cambria Math" panose="02040503050406030204" pitchFamily="18" charset="0"/>
                                    </a:rPr>
                                    <m:t>𝑘</m:t>
                                  </m:r>
                                  <m:r>
                                    <a:rPr lang="zh-CN" altLang="en-US" sz="1200" i="0">
                                      <a:latin typeface="Cambria Math" panose="02040503050406030204" pitchFamily="18" charset="0"/>
                                    </a:rPr>
                                    <m:t>+1</m:t>
                                  </m:r>
                                </m:sub>
                              </m:sSub>
                            </m:e>
                          </m:d>
                        </m:e>
                        <m:e>
                          <m:r>
                            <a:rPr lang="zh-CN" altLang="en-US" sz="1200" i="0">
                              <a:latin typeface="Cambria Math" panose="02040503050406030204" pitchFamily="18" charset="0"/>
                            </a:rPr>
                            <m:t>&amp;</m:t>
                          </m:r>
                          <m:r>
                            <a:rPr lang="zh-CN" altLang="en-US" sz="1200" i="1">
                              <a:latin typeface="Cambria Math" panose="02040503050406030204" pitchFamily="18" charset="0"/>
                            </a:rPr>
                            <m:t>𝛼</m:t>
                          </m: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𝛼</m:t>
                              </m:r>
                            </m:e>
                            <m:sub>
                              <m:r>
                                <a:rPr lang="zh-CN" altLang="en-US" sz="1200" i="1">
                                  <a:latin typeface="Cambria Math" panose="02040503050406030204" pitchFamily="18" charset="0"/>
                                </a:rPr>
                                <m:t>𝑘</m:t>
                              </m:r>
                            </m:sub>
                          </m:sSub>
                        </m:e>
                      </m:eqArr>
                    </m:oMath>
                  </m:oMathPara>
                </a14:m>
                <a:endParaRPr lang="zh-CN" altLang="en-US" sz="1200" dirty="0"/>
              </a:p>
            </p:txBody>
          </p:sp>
        </mc:Choice>
        <mc:Fallback xmlns="">
          <p:sp>
            <p:nvSpPr>
              <p:cNvPr id="16" name="矩形 15">
                <a:extLst>
                  <a:ext uri="{FF2B5EF4-FFF2-40B4-BE49-F238E27FC236}">
                    <a16:creationId xmlns:a16="http://schemas.microsoft.com/office/drawing/2014/main" id="{323EA93E-6B3B-4012-B603-7B3AB9051A3B}"/>
                  </a:ext>
                </a:extLst>
              </p:cNvPr>
              <p:cNvSpPr>
                <a:spLocks noRot="1" noChangeAspect="1" noMove="1" noResize="1" noEditPoints="1" noAdjustHandles="1" noChangeArrowheads="1" noChangeShapeType="1" noTextEdit="1"/>
              </p:cNvSpPr>
              <p:nvPr/>
            </p:nvSpPr>
            <p:spPr>
              <a:xfrm>
                <a:off x="3215680" y="3982383"/>
                <a:ext cx="3001912" cy="44294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CEFBBB-81B4-45F4-BE3B-FAC543199B44}"/>
                  </a:ext>
                </a:extLst>
              </p:cNvPr>
              <p:cNvSpPr/>
              <p:nvPr/>
            </p:nvSpPr>
            <p:spPr>
              <a:xfrm>
                <a:off x="8472264" y="3988078"/>
                <a:ext cx="1871345" cy="4490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zh-CN" altLang="en-US" sz="1200" i="1" smtClean="0">
                              <a:latin typeface="Cambria Math" panose="02040503050406030204" pitchFamily="18" charset="0"/>
                            </a:rPr>
                          </m:ctrlPr>
                        </m:eqArrPr>
                        <m:e>
                          <m:r>
                            <a:rPr lang="zh-CN" altLang="en-US" sz="1200">
                              <a:latin typeface="Cambria Math" panose="02040503050406030204" pitchFamily="18" charset="0"/>
                            </a:rPr>
                            <m:t>&amp;</m:t>
                          </m:r>
                          <m:d>
                            <m:dPr>
                              <m:begChr m:val="|"/>
                              <m:endChr m:val="|"/>
                              <m:ctrlPr>
                                <a:rPr lang="zh-CN" altLang="en-US" sz="1200" i="1">
                                  <a:latin typeface="Cambria Math" panose="02040503050406030204" pitchFamily="18" charset="0"/>
                                </a:rPr>
                              </m:ctrlPr>
                            </m:dPr>
                            <m:e>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𝛼</m:t>
                                  </m:r>
                                </m:e>
                                <m:sub>
                                  <m:r>
                                    <a:rPr lang="zh-CN" altLang="en-US" sz="1200" i="1">
                                      <a:latin typeface="Cambria Math" panose="02040503050406030204" pitchFamily="18" charset="0"/>
                                    </a:rPr>
                                    <m:t>𝑘</m:t>
                                  </m:r>
                                  <m:r>
                                    <a:rPr lang="zh-CN" altLang="en-US" sz="1200" i="0">
                                      <a:latin typeface="Cambria Math" panose="02040503050406030204" pitchFamily="18" charset="0"/>
                                    </a:rPr>
                                    <m:t>+1</m:t>
                                  </m:r>
                                </m:sub>
                              </m:sSub>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𝛼</m:t>
                                  </m:r>
                                </m:e>
                                <m:sub>
                                  <m:r>
                                    <a:rPr lang="zh-CN" altLang="en-US" sz="1200" i="1">
                                      <a:latin typeface="Cambria Math" panose="02040503050406030204" pitchFamily="18" charset="0"/>
                                    </a:rPr>
                                    <m:t>𝑘</m:t>
                                  </m:r>
                                </m:sub>
                              </m:sSub>
                            </m:e>
                          </m:d>
                          <m:r>
                            <a:rPr lang="zh-CN" altLang="en-US" sz="1200" i="0">
                              <a:latin typeface="Cambria Math" panose="02040503050406030204" pitchFamily="18" charset="0"/>
                            </a:rPr>
                            <m:t>⋅</m:t>
                          </m:r>
                          <m:d>
                            <m:dPr>
                              <m:begChr m:val="‖"/>
                              <m:endChr m:val="‖"/>
                              <m:ctrlPr>
                                <a:rPr lang="zh-CN" altLang="en-US" sz="1200" i="1">
                                  <a:latin typeface="Cambria Math" panose="02040503050406030204" pitchFamily="18" charset="0"/>
                                </a:rPr>
                              </m:ctrlPr>
                            </m:dPr>
                            <m:e>
                              <m:acc>
                                <m:accPr>
                                  <m:chr m:val="⃗"/>
                                  <m:ctrlPr>
                                    <a:rPr lang="zh-CN" altLang="en-US" sz="1200" i="1">
                                      <a:latin typeface="Cambria Math" panose="02040503050406030204" pitchFamily="18" charset="0"/>
                                    </a:rPr>
                                  </m:ctrlPr>
                                </m:accPr>
                                <m:e>
                                  <m:r>
                                    <a:rPr lang="zh-CN" altLang="en-US" sz="1200" i="1">
                                      <a:latin typeface="Cambria Math" panose="02040503050406030204" pitchFamily="18" charset="0"/>
                                    </a:rPr>
                                    <m:t>𝑝</m:t>
                                  </m:r>
                                </m:e>
                              </m:acc>
                              <m:d>
                                <m:dPr>
                                  <m:ctrlPr>
                                    <a:rPr lang="zh-CN" altLang="en-US" sz="1200" i="1">
                                      <a:latin typeface="Cambria Math" panose="02040503050406030204" pitchFamily="18" charset="0"/>
                                    </a:rPr>
                                  </m:ctrlPr>
                                </m:dPr>
                                <m:e>
                                  <m:r>
                                    <a:rPr lang="zh-CN" altLang="en-US" sz="1200" i="1">
                                      <a:latin typeface="Cambria Math" panose="02040503050406030204" pitchFamily="18" charset="0"/>
                                    </a:rPr>
                                    <m:t>𝑂</m:t>
                                  </m:r>
                                </m:e>
                              </m:d>
                            </m:e>
                          </m:d>
                          <m:r>
                            <a:rPr lang="zh-CN" altLang="en-US" sz="1200" i="0">
                              <a:latin typeface="Cambria Math" panose="02040503050406030204" pitchFamily="18" charset="0"/>
                            </a:rPr>
                            <m:t>&lt;</m:t>
                          </m:r>
                          <m:r>
                            <a:rPr lang="en-US" altLang="zh-CN" sz="1200" b="0" i="1" smtClean="0">
                              <a:latin typeface="Cambria Math" panose="02040503050406030204" pitchFamily="18" charset="0"/>
                            </a:rPr>
                            <m:t>𝜀</m:t>
                          </m:r>
                        </m:e>
                        <m:e>
                          <m:r>
                            <a:rPr lang="zh-CN" altLang="en-US" sz="1200" i="0">
                              <a:latin typeface="Cambria Math" panose="02040503050406030204" pitchFamily="18" charset="0"/>
                            </a:rPr>
                            <m:t>&amp;</m:t>
                          </m:r>
                          <m:r>
                            <a:rPr lang="zh-CN" altLang="en-US" sz="1200" i="1">
                              <a:latin typeface="Cambria Math" panose="02040503050406030204" pitchFamily="18" charset="0"/>
                            </a:rPr>
                            <m:t>𝛼</m:t>
                          </m: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𝛼</m:t>
                              </m:r>
                            </m:e>
                            <m:sub>
                              <m:r>
                                <a:rPr lang="zh-CN" altLang="en-US" sz="1200" i="0">
                                  <a:latin typeface="Cambria Math" panose="02040503050406030204" pitchFamily="18" charset="0"/>
                                </a:rPr>
                                <m:t>0</m:t>
                              </m:r>
                            </m:sub>
                          </m:sSub>
                        </m:e>
                      </m:eqArr>
                    </m:oMath>
                  </m:oMathPara>
                </a14:m>
                <a:endParaRPr lang="zh-CN" altLang="en-US" sz="1200" dirty="0"/>
              </a:p>
            </p:txBody>
          </p:sp>
        </mc:Choice>
        <mc:Fallback xmlns="">
          <p:sp>
            <p:nvSpPr>
              <p:cNvPr id="17" name="矩形 16">
                <a:extLst>
                  <a:ext uri="{FF2B5EF4-FFF2-40B4-BE49-F238E27FC236}">
                    <a16:creationId xmlns:a16="http://schemas.microsoft.com/office/drawing/2014/main" id="{33CEFBBB-81B4-45F4-BE3B-FAC543199B44}"/>
                  </a:ext>
                </a:extLst>
              </p:cNvPr>
              <p:cNvSpPr>
                <a:spLocks noRot="1" noChangeAspect="1" noMove="1" noResize="1" noEditPoints="1" noAdjustHandles="1" noChangeArrowheads="1" noChangeShapeType="1" noTextEdit="1"/>
              </p:cNvSpPr>
              <p:nvPr/>
            </p:nvSpPr>
            <p:spPr>
              <a:xfrm>
                <a:off x="8472264" y="3988078"/>
                <a:ext cx="1871345" cy="449034"/>
              </a:xfrm>
              <a:prstGeom prst="rect">
                <a:avLst/>
              </a:prstGeom>
              <a:blipFill>
                <a:blip r:embed="rId9"/>
                <a:stretch>
                  <a:fillRect t="-1351"/>
                </a:stretch>
              </a:blipFill>
            </p:spPr>
            <p:txBody>
              <a:bodyPr/>
              <a:lstStyle/>
              <a:p>
                <a:r>
                  <a:rPr lang="zh-CN" altLang="en-US">
                    <a:noFill/>
                  </a:rPr>
                  <a:t> </a:t>
                </a:r>
              </a:p>
            </p:txBody>
          </p:sp>
        </mc:Fallback>
      </mc:AlternateContent>
      <p:sp>
        <p:nvSpPr>
          <p:cNvPr id="18" name="Fußzeilenplatzhalter 2">
            <a:extLst>
              <a:ext uri="{FF2B5EF4-FFF2-40B4-BE49-F238E27FC236}">
                <a16:creationId xmlns:a16="http://schemas.microsoft.com/office/drawing/2014/main" id="{288972BB-FB7C-460D-BF1C-6E5FC3541F27}"/>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1036435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latin typeface="+mn-ea"/>
              </a:rPr>
              <a:t>Drift</a:t>
            </a: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pPr lvl="1"/>
            <a:r>
              <a:rPr lang="de-DE" altLang="zh-CN" dirty="0"/>
              <a:t>Je größer der Drift ist, desto größer die Fehler sind.</a:t>
            </a:r>
            <a:endParaRPr lang="zh-CN" altLang="zh-CN" dirty="0"/>
          </a:p>
        </p:txBody>
      </p:sp>
      <p:sp>
        <p:nvSpPr>
          <p:cNvPr id="4" name="Titel 3"/>
          <p:cNvSpPr>
            <a:spLocks noGrp="1"/>
          </p:cNvSpPr>
          <p:nvPr>
            <p:ph type="title"/>
          </p:nvPr>
        </p:nvSpPr>
        <p:spPr/>
        <p:txBody>
          <a:bodyPr/>
          <a:lstStyle/>
          <a:p>
            <a:r>
              <a:rPr lang="de-DE" altLang="zh-CN" kern="100" dirty="0">
                <a:latin typeface="+mn-ea"/>
                <a:ea typeface="+mn-ea"/>
              </a:rPr>
              <a:t>Lokalisierungsversuche</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p>
          <a:p>
            <a:endParaRPr lang="de-DE" altLang="zh-CN" dirty="0">
              <a:latin typeface="+mn-ea"/>
            </a:endParaRPr>
          </a:p>
        </p:txBody>
      </p:sp>
      <p:sp>
        <p:nvSpPr>
          <p:cNvPr id="6" name="Inhaltsplatzhalter 5"/>
          <p:cNvSpPr>
            <a:spLocks noGrp="1"/>
          </p:cNvSpPr>
          <p:nvPr>
            <p:ph sz="quarter" idx="12"/>
          </p:nvPr>
        </p:nvSpPr>
        <p:spPr/>
        <p:txBody>
          <a:bodyPr/>
          <a:lstStyle/>
          <a:p>
            <a:r>
              <a:rPr lang="de-DE" dirty="0">
                <a:latin typeface="+mn-ea"/>
              </a:rPr>
              <a:t>Hardware Bewertung</a:t>
            </a:r>
          </a:p>
        </p:txBody>
      </p:sp>
      <p:pic>
        <p:nvPicPr>
          <p:cNvPr id="9" name="图片 8">
            <a:extLst>
              <a:ext uri="{FF2B5EF4-FFF2-40B4-BE49-F238E27FC236}">
                <a16:creationId xmlns:a16="http://schemas.microsoft.com/office/drawing/2014/main" id="{57CDE342-C109-4FA5-94C4-2921680391A6}"/>
              </a:ext>
            </a:extLst>
          </p:cNvPr>
          <p:cNvPicPr>
            <a:picLocks noChangeAspect="1"/>
          </p:cNvPicPr>
          <p:nvPr/>
        </p:nvPicPr>
        <p:blipFill>
          <a:blip r:embed="rId3"/>
          <a:stretch>
            <a:fillRect/>
          </a:stretch>
        </p:blipFill>
        <p:spPr>
          <a:xfrm>
            <a:off x="2493886" y="1556792"/>
            <a:ext cx="7200000" cy="4329561"/>
          </a:xfrm>
          <a:prstGeom prst="rect">
            <a:avLst/>
          </a:prstGeom>
        </p:spPr>
      </p:pic>
      <p:sp>
        <p:nvSpPr>
          <p:cNvPr id="14" name="Fußzeilenplatzhalter 2">
            <a:extLst>
              <a:ext uri="{FF2B5EF4-FFF2-40B4-BE49-F238E27FC236}">
                <a16:creationId xmlns:a16="http://schemas.microsoft.com/office/drawing/2014/main" id="{0984EA84-BC96-4BB4-B56F-9E383D5B279C}"/>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1562338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zh-CN" dirty="0" err="1">
                <a:latin typeface="+mn-ea"/>
              </a:rPr>
              <a:t>Gleichzeitig</a:t>
            </a:r>
            <a:r>
              <a:rPr lang="en-US" altLang="zh-CN" dirty="0">
                <a:latin typeface="+mn-ea"/>
              </a:rPr>
              <a:t> </a:t>
            </a:r>
            <a:r>
              <a:rPr lang="en-US" altLang="zh-CN" dirty="0" err="1">
                <a:latin typeface="+mn-ea"/>
              </a:rPr>
              <a:t>alle</a:t>
            </a:r>
            <a:r>
              <a:rPr lang="en-US" altLang="zh-CN" dirty="0">
                <a:latin typeface="+mn-ea"/>
              </a:rPr>
              <a:t> Parameter </a:t>
            </a:r>
            <a:r>
              <a:rPr lang="en-US" altLang="zh-CN" dirty="0" err="1">
                <a:latin typeface="+mn-ea"/>
              </a:rPr>
              <a:t>verbessern</a:t>
            </a:r>
            <a:endParaRPr lang="en-US" altLang="zh-CN" dirty="0">
              <a:latin typeface="+mn-ea"/>
            </a:endParaRPr>
          </a:p>
          <a:p>
            <a:endParaRPr lang="en-US" dirty="0">
              <a:latin typeface="+mn-ea"/>
            </a:endParaRPr>
          </a:p>
          <a:p>
            <a:endParaRPr lang="en-US" dirty="0">
              <a:latin typeface="+mn-ea"/>
            </a:endParaRPr>
          </a:p>
          <a:p>
            <a:endParaRPr lang="en-US" dirty="0">
              <a:latin typeface="+mn-ea"/>
            </a:endParaRPr>
          </a:p>
          <a:p>
            <a:endParaRPr lang="en-US" dirty="0">
              <a:latin typeface="+mn-ea"/>
            </a:endParaRPr>
          </a:p>
          <a:p>
            <a:endParaRPr lang="en-US" dirty="0">
              <a:latin typeface="+mn-ea"/>
            </a:endParaRPr>
          </a:p>
          <a:p>
            <a:endParaRPr lang="en-US" dirty="0">
              <a:latin typeface="+mn-ea"/>
            </a:endParaRPr>
          </a:p>
          <a:p>
            <a:endParaRPr lang="en-US" dirty="0">
              <a:latin typeface="+mn-ea"/>
            </a:endParaRPr>
          </a:p>
          <a:p>
            <a:endParaRPr lang="en-US" dirty="0">
              <a:latin typeface="+mn-ea"/>
            </a:endParaRPr>
          </a:p>
          <a:p>
            <a:endParaRPr lang="en-US" dirty="0">
              <a:latin typeface="+mn-ea"/>
            </a:endParaRPr>
          </a:p>
          <a:p>
            <a:endParaRPr lang="en-US" dirty="0">
              <a:latin typeface="+mn-ea"/>
            </a:endParaRPr>
          </a:p>
          <a:p>
            <a:pPr lvl="1"/>
            <a:r>
              <a:rPr lang="en-US" dirty="0">
                <a:latin typeface="+mn-ea"/>
              </a:rPr>
              <a:t>Ex 15 </a:t>
            </a:r>
            <a:r>
              <a:rPr lang="en-US" dirty="0" err="1">
                <a:latin typeface="+mn-ea"/>
              </a:rPr>
              <a:t>kann</a:t>
            </a:r>
            <a:r>
              <a:rPr lang="en-US" dirty="0">
                <a:latin typeface="+mn-ea"/>
              </a:rPr>
              <a:t> </a:t>
            </a:r>
            <a:r>
              <a:rPr lang="en-US" dirty="0" err="1">
                <a:latin typeface="+mn-ea"/>
              </a:rPr>
              <a:t>als</a:t>
            </a:r>
            <a:r>
              <a:rPr lang="en-US" dirty="0">
                <a:latin typeface="+mn-ea"/>
              </a:rPr>
              <a:t> </a:t>
            </a:r>
            <a:r>
              <a:rPr lang="en-US" dirty="0" err="1">
                <a:latin typeface="+mn-ea"/>
              </a:rPr>
              <a:t>idealer</a:t>
            </a:r>
            <a:r>
              <a:rPr lang="en-US" dirty="0">
                <a:latin typeface="+mn-ea"/>
              </a:rPr>
              <a:t> Fall </a:t>
            </a:r>
            <a:r>
              <a:rPr lang="en-US" dirty="0" err="1">
                <a:latin typeface="+mn-ea"/>
              </a:rPr>
              <a:t>gesehen</a:t>
            </a:r>
            <a:r>
              <a:rPr lang="en-US" dirty="0">
                <a:latin typeface="+mn-ea"/>
              </a:rPr>
              <a:t> </a:t>
            </a:r>
            <a:r>
              <a:rPr lang="en-US" dirty="0" err="1">
                <a:latin typeface="+mn-ea"/>
              </a:rPr>
              <a:t>werden</a:t>
            </a:r>
            <a:endParaRPr lang="en-US" dirty="0">
              <a:latin typeface="+mn-ea"/>
            </a:endParaRPr>
          </a:p>
          <a:p>
            <a:pPr lvl="1"/>
            <a:r>
              <a:rPr lang="en-US" dirty="0">
                <a:latin typeface="+mn-ea"/>
              </a:rPr>
              <a:t>Von Ex 13 </a:t>
            </a:r>
            <a:r>
              <a:rPr lang="en-US" dirty="0" err="1">
                <a:latin typeface="+mn-ea"/>
              </a:rPr>
              <a:t>zu</a:t>
            </a:r>
            <a:r>
              <a:rPr lang="en-US" dirty="0">
                <a:latin typeface="+mn-ea"/>
              </a:rPr>
              <a:t> Ex 14 </a:t>
            </a:r>
            <a:r>
              <a:rPr lang="en-US" dirty="0" err="1">
                <a:latin typeface="+mn-ea"/>
              </a:rPr>
              <a:t>verbessert</a:t>
            </a:r>
            <a:r>
              <a:rPr lang="en-US" dirty="0">
                <a:latin typeface="+mn-ea"/>
              </a:rPr>
              <a:t> </a:t>
            </a:r>
            <a:r>
              <a:rPr lang="en-US" dirty="0" err="1">
                <a:latin typeface="+mn-ea"/>
              </a:rPr>
              <a:t>sich</a:t>
            </a:r>
            <a:r>
              <a:rPr lang="en-US" dirty="0">
                <a:latin typeface="+mn-ea"/>
              </a:rPr>
              <a:t> das </a:t>
            </a:r>
            <a:r>
              <a:rPr lang="en-US" dirty="0" err="1">
                <a:latin typeface="+mn-ea"/>
              </a:rPr>
              <a:t>Ergebnis</a:t>
            </a:r>
            <a:r>
              <a:rPr lang="en-US" dirty="0">
                <a:latin typeface="+mn-ea"/>
              </a:rPr>
              <a:t> </a:t>
            </a:r>
            <a:r>
              <a:rPr lang="en-US" dirty="0" err="1">
                <a:latin typeface="+mn-ea"/>
              </a:rPr>
              <a:t>nicht</a:t>
            </a:r>
            <a:r>
              <a:rPr lang="en-US">
                <a:latin typeface="+mn-ea"/>
              </a:rPr>
              <a:t> stark</a:t>
            </a:r>
          </a:p>
          <a:p>
            <a:pPr lvl="1"/>
            <a:r>
              <a:rPr lang="en-US" dirty="0">
                <a:latin typeface="+mn-ea"/>
              </a:rPr>
              <a:t>Ex 13 </a:t>
            </a:r>
            <a:r>
              <a:rPr lang="en-US" dirty="0" err="1">
                <a:latin typeface="+mn-ea"/>
              </a:rPr>
              <a:t>ist</a:t>
            </a:r>
            <a:r>
              <a:rPr lang="en-US" dirty="0">
                <a:latin typeface="+mn-ea"/>
              </a:rPr>
              <a:t> f</a:t>
            </a:r>
            <a:r>
              <a:rPr lang="de-DE" dirty="0" err="1">
                <a:latin typeface="+mn-ea"/>
              </a:rPr>
              <a:t>ür</a:t>
            </a:r>
            <a:r>
              <a:rPr lang="de-DE" dirty="0">
                <a:latin typeface="+mn-ea"/>
              </a:rPr>
              <a:t> praktische Anwendung </a:t>
            </a:r>
            <a:r>
              <a:rPr lang="de-DE" dirty="0" err="1">
                <a:latin typeface="+mn-ea"/>
              </a:rPr>
              <a:t>geeignetest</a:t>
            </a:r>
            <a:r>
              <a:rPr lang="de-DE" dirty="0">
                <a:latin typeface="+mn-ea"/>
              </a:rPr>
              <a:t>.</a:t>
            </a: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p:txBody>
      </p:sp>
      <p:sp>
        <p:nvSpPr>
          <p:cNvPr id="4" name="Titel 3"/>
          <p:cNvSpPr>
            <a:spLocks noGrp="1"/>
          </p:cNvSpPr>
          <p:nvPr>
            <p:ph type="title"/>
          </p:nvPr>
        </p:nvSpPr>
        <p:spPr/>
        <p:txBody>
          <a:bodyPr/>
          <a:lstStyle/>
          <a:p>
            <a:r>
              <a:rPr lang="de-DE" altLang="zh-CN" kern="100" dirty="0">
                <a:latin typeface="+mn-ea"/>
                <a:ea typeface="+mn-ea"/>
              </a:rPr>
              <a:t>Lokalisierungsversuche</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p>
          <a:p>
            <a:endParaRPr lang="de-DE" altLang="zh-CN" dirty="0">
              <a:latin typeface="+mn-ea"/>
            </a:endParaRPr>
          </a:p>
        </p:txBody>
      </p:sp>
      <p:sp>
        <p:nvSpPr>
          <p:cNvPr id="6" name="Inhaltsplatzhalter 5"/>
          <p:cNvSpPr>
            <a:spLocks noGrp="1"/>
          </p:cNvSpPr>
          <p:nvPr>
            <p:ph sz="quarter" idx="12"/>
          </p:nvPr>
        </p:nvSpPr>
        <p:spPr/>
        <p:txBody>
          <a:bodyPr/>
          <a:lstStyle/>
          <a:p>
            <a:r>
              <a:rPr lang="de-DE" dirty="0">
                <a:latin typeface="+mn-ea"/>
              </a:rPr>
              <a:t>Hardware Bewertung</a:t>
            </a:r>
          </a:p>
        </p:txBody>
      </p:sp>
      <p:sp>
        <p:nvSpPr>
          <p:cNvPr id="14" name="Fußzeilenplatzhalter 2">
            <a:extLst>
              <a:ext uri="{FF2B5EF4-FFF2-40B4-BE49-F238E27FC236}">
                <a16:creationId xmlns:a16="http://schemas.microsoft.com/office/drawing/2014/main" id="{0984EA84-BC96-4BB4-B56F-9E383D5B279C}"/>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pic>
        <p:nvPicPr>
          <p:cNvPr id="7" name="图片 6">
            <a:extLst>
              <a:ext uri="{FF2B5EF4-FFF2-40B4-BE49-F238E27FC236}">
                <a16:creationId xmlns:a16="http://schemas.microsoft.com/office/drawing/2014/main" id="{AC5FEC27-30EA-4BEE-9AA3-F443AA35E1D9}"/>
              </a:ext>
            </a:extLst>
          </p:cNvPr>
          <p:cNvPicPr>
            <a:picLocks noChangeAspect="1"/>
          </p:cNvPicPr>
          <p:nvPr/>
        </p:nvPicPr>
        <p:blipFill>
          <a:blip r:embed="rId3"/>
          <a:stretch>
            <a:fillRect/>
          </a:stretch>
        </p:blipFill>
        <p:spPr>
          <a:xfrm>
            <a:off x="5231904" y="1122389"/>
            <a:ext cx="6726214" cy="4045818"/>
          </a:xfrm>
          <a:prstGeom prst="rect">
            <a:avLst/>
          </a:prstGeom>
        </p:spPr>
      </p:pic>
      <p:graphicFrame>
        <p:nvGraphicFramePr>
          <p:cNvPr id="10" name="表格 9">
            <a:extLst>
              <a:ext uri="{FF2B5EF4-FFF2-40B4-BE49-F238E27FC236}">
                <a16:creationId xmlns:a16="http://schemas.microsoft.com/office/drawing/2014/main" id="{5B8124C9-053E-4212-AB3B-CE3BCDEF5931}"/>
              </a:ext>
            </a:extLst>
          </p:cNvPr>
          <p:cNvGraphicFramePr>
            <a:graphicFrameLocks noGrp="1"/>
          </p:cNvGraphicFramePr>
          <p:nvPr>
            <p:extLst>
              <p:ext uri="{D42A27DB-BD31-4B8C-83A1-F6EECF244321}">
                <p14:modId xmlns:p14="http://schemas.microsoft.com/office/powerpoint/2010/main" val="3568983713"/>
              </p:ext>
            </p:extLst>
          </p:nvPr>
        </p:nvGraphicFramePr>
        <p:xfrm>
          <a:off x="1055440" y="1976132"/>
          <a:ext cx="3029833" cy="1147956"/>
        </p:xfrm>
        <a:graphic>
          <a:graphicData uri="http://schemas.openxmlformats.org/drawingml/2006/table">
            <a:tbl>
              <a:tblPr firstRow="1" firstCol="1" bandRow="1">
                <a:tableStyleId>{5C22544A-7EE6-4342-B048-85BDC9FD1C3A}</a:tableStyleId>
              </a:tblPr>
              <a:tblGrid>
                <a:gridCol w="743242">
                  <a:extLst>
                    <a:ext uri="{9D8B030D-6E8A-4147-A177-3AD203B41FA5}">
                      <a16:colId xmlns:a16="http://schemas.microsoft.com/office/drawing/2014/main" val="36416114"/>
                    </a:ext>
                  </a:extLst>
                </a:gridCol>
                <a:gridCol w="590088">
                  <a:extLst>
                    <a:ext uri="{9D8B030D-6E8A-4147-A177-3AD203B41FA5}">
                      <a16:colId xmlns:a16="http://schemas.microsoft.com/office/drawing/2014/main" val="4007935963"/>
                    </a:ext>
                  </a:extLst>
                </a:gridCol>
                <a:gridCol w="590088">
                  <a:extLst>
                    <a:ext uri="{9D8B030D-6E8A-4147-A177-3AD203B41FA5}">
                      <a16:colId xmlns:a16="http://schemas.microsoft.com/office/drawing/2014/main" val="1161422406"/>
                    </a:ext>
                  </a:extLst>
                </a:gridCol>
                <a:gridCol w="1106415">
                  <a:extLst>
                    <a:ext uri="{9D8B030D-6E8A-4147-A177-3AD203B41FA5}">
                      <a16:colId xmlns:a16="http://schemas.microsoft.com/office/drawing/2014/main" val="3599557155"/>
                    </a:ext>
                  </a:extLst>
                </a:gridCol>
              </a:tblGrid>
              <a:tr h="294516">
                <a:tc>
                  <a:txBody>
                    <a:bodyPr/>
                    <a:lstStyle/>
                    <a:p>
                      <a:pPr algn="ctr">
                        <a:spcAft>
                          <a:spcPts val="0"/>
                        </a:spcAft>
                      </a:pPr>
                      <a:r>
                        <a:rPr lang="de-DE" sz="1400" kern="100">
                          <a:effectLst/>
                        </a:rPr>
                        <a:t>INDEX</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dirty="0">
                          <a:effectLst/>
                        </a:rPr>
                        <a:t>ADC</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dirty="0">
                          <a:effectLst/>
                        </a:rPr>
                        <a:t>Drift</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Sensitivität</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687365262"/>
                  </a:ext>
                </a:extLst>
              </a:tr>
              <a:tr h="190500">
                <a:tc>
                  <a:txBody>
                    <a:bodyPr/>
                    <a:lstStyle/>
                    <a:p>
                      <a:pPr algn="ctr">
                        <a:spcAft>
                          <a:spcPts val="0"/>
                        </a:spcAft>
                      </a:pPr>
                      <a:r>
                        <a:rPr lang="de-DE" sz="1400" kern="100">
                          <a:effectLst/>
                        </a:rPr>
                        <a:t>0</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dirty="0">
                          <a:effectLst/>
                        </a:rPr>
                        <a:t>16</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dirty="0">
                          <a:effectLst/>
                        </a:rPr>
                        <a:t>2%</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5‰</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3863247185"/>
                  </a:ext>
                </a:extLst>
              </a:tr>
              <a:tr h="190500">
                <a:tc>
                  <a:txBody>
                    <a:bodyPr/>
                    <a:lstStyle/>
                    <a:p>
                      <a:pPr algn="ctr">
                        <a:spcAft>
                          <a:spcPts val="0"/>
                        </a:spcAft>
                      </a:pPr>
                      <a:r>
                        <a:rPr lang="de-DE" sz="1400" kern="100">
                          <a:effectLst/>
                        </a:rPr>
                        <a:t>13</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18</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1%</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5‰</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997110406"/>
                  </a:ext>
                </a:extLst>
              </a:tr>
              <a:tr h="190500">
                <a:tc>
                  <a:txBody>
                    <a:bodyPr/>
                    <a:lstStyle/>
                    <a:p>
                      <a:pPr algn="ctr">
                        <a:spcAft>
                          <a:spcPts val="0"/>
                        </a:spcAft>
                      </a:pPr>
                      <a:r>
                        <a:rPr lang="de-DE" sz="1400" kern="100">
                          <a:effectLst/>
                        </a:rPr>
                        <a:t>14</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20</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0.5%</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dirty="0">
                          <a:effectLst/>
                        </a:rPr>
                        <a:t>10‰</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305297020"/>
                  </a:ext>
                </a:extLst>
              </a:tr>
              <a:tr h="190500">
                <a:tc>
                  <a:txBody>
                    <a:bodyPr/>
                    <a:lstStyle/>
                    <a:p>
                      <a:pPr algn="ctr">
                        <a:spcAft>
                          <a:spcPts val="0"/>
                        </a:spcAft>
                      </a:pPr>
                      <a:r>
                        <a:rPr lang="de-DE" sz="1400" kern="100">
                          <a:effectLst/>
                        </a:rPr>
                        <a:t>15</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50</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a:effectLst/>
                        </a:rPr>
                        <a:t>0</a:t>
                      </a:r>
                      <a:endParaRPr lang="zh-CN" sz="14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400" kern="100" dirty="0">
                          <a:effectLst/>
                        </a:rPr>
                        <a:t>100‰</a:t>
                      </a:r>
                      <a:endParaRPr lang="zh-CN" sz="14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241634098"/>
                  </a:ext>
                </a:extLst>
              </a:tr>
            </a:tbl>
          </a:graphicData>
        </a:graphic>
      </p:graphicFrame>
    </p:spTree>
    <p:extLst>
      <p:ext uri="{BB962C8B-B14F-4D97-AF65-F5344CB8AC3E}">
        <p14:creationId xmlns:p14="http://schemas.microsoft.com/office/powerpoint/2010/main" val="146034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Inhaltsplatzhalter 1"/>
              <p:cNvSpPr>
                <a:spLocks noGrp="1"/>
              </p:cNvSpPr>
              <p:nvPr>
                <p:ph idx="1"/>
              </p:nvPr>
            </p:nvSpPr>
            <p:spPr/>
            <p:txBody>
              <a:bodyPr/>
              <a:lstStyle/>
              <a:p>
                <a:r>
                  <a:rPr lang="de-DE" dirty="0">
                    <a:latin typeface="+mn-ea"/>
                  </a:rPr>
                  <a:t>Workspace</a:t>
                </a:r>
              </a:p>
              <a:p>
                <a:pPr lvl="1"/>
                <a:r>
                  <a:rPr lang="de-DE" altLang="zh-CN" dirty="0"/>
                  <a:t>Workspace </a:t>
                </a:r>
                <a14:m>
                  <m:oMath xmlns:m="http://schemas.openxmlformats.org/officeDocument/2006/math">
                    <m:r>
                      <a:rPr lang="de-DE" altLang="zh-CN" i="1">
                        <a:latin typeface="Cambria Math" panose="02040503050406030204" pitchFamily="18" charset="0"/>
                      </a:rPr>
                      <m:t>10×10×5 </m:t>
                    </m:r>
                    <m:r>
                      <m:rPr>
                        <m:nor/>
                      </m:rPr>
                      <a:rPr lang="de-DE" altLang="zh-CN"/>
                      <m:t>c</m:t>
                    </m:r>
                    <m:sSup>
                      <m:sSupPr>
                        <m:ctrlPr>
                          <a:rPr lang="zh-CN" altLang="zh-CN" i="1">
                            <a:latin typeface="Cambria Math" panose="02040503050406030204" pitchFamily="18" charset="0"/>
                          </a:rPr>
                        </m:ctrlPr>
                      </m:sSupPr>
                      <m:e>
                        <m:r>
                          <m:rPr>
                            <m:nor/>
                          </m:rPr>
                          <a:rPr lang="de-DE" altLang="zh-CN"/>
                          <m:t>m</m:t>
                        </m:r>
                      </m:e>
                      <m:sup>
                        <m:r>
                          <m:rPr>
                            <m:nor/>
                          </m:rPr>
                          <a:rPr lang="de-DE" altLang="zh-CN"/>
                          <m:t>3</m:t>
                        </m:r>
                      </m:sup>
                    </m:sSup>
                  </m:oMath>
                </a14:m>
                <a:endParaRPr lang="de-DE" altLang="zh-CN" dirty="0"/>
              </a:p>
              <a:p>
                <a:pPr lvl="1"/>
                <a:endParaRPr lang="en-US" altLang="zh-CN" dirty="0"/>
              </a:p>
              <a:p>
                <a:pPr lvl="1"/>
                <a:endParaRPr lang="zh-CN" altLang="zh-CN" dirty="0"/>
              </a:p>
              <a:p>
                <a:r>
                  <a:rPr lang="de-DE" dirty="0">
                    <a:latin typeface="+mn-ea"/>
                  </a:rPr>
                  <a:t>Sensorarray</a:t>
                </a:r>
              </a:p>
              <a:p>
                <a:pPr lvl="1"/>
                <a:r>
                  <a:rPr lang="de-DE" altLang="zh-CN" dirty="0"/>
                  <a:t>Anzahl der Sensoren jeder Seite: 5</a:t>
                </a:r>
                <a:endParaRPr lang="zh-CN" altLang="zh-CN" dirty="0"/>
              </a:p>
              <a:p>
                <a:pPr lvl="1"/>
                <a:endParaRPr lang="de-DE" dirty="0">
                  <a:latin typeface="+mn-ea"/>
                </a:endParaRPr>
              </a:p>
              <a:p>
                <a:pPr lvl="1"/>
                <a:endParaRPr lang="de-DE" dirty="0">
                  <a:latin typeface="+mn-ea"/>
                </a:endParaRPr>
              </a:p>
              <a:p>
                <a:pPr lvl="1"/>
                <a:endParaRPr lang="de-DE" dirty="0">
                  <a:latin typeface="+mn-ea"/>
                </a:endParaRPr>
              </a:p>
              <a:p>
                <a:endParaRPr lang="de-DE" dirty="0">
                  <a:latin typeface="+mn-ea"/>
                </a:endParaRPr>
              </a:p>
              <a:p>
                <a:pPr lvl="1"/>
                <a:endParaRPr lang="de-DE" dirty="0">
                  <a:latin typeface="+mn-ea"/>
                </a:endParaRPr>
              </a:p>
              <a:p>
                <a:pPr lvl="1"/>
                <a:endParaRPr lang="de-DE" dirty="0">
                  <a:latin typeface="+mn-ea"/>
                </a:endParaRPr>
              </a:p>
              <a:p>
                <a:pPr lvl="1"/>
                <a:endParaRPr lang="de-DE" dirty="0">
                  <a:latin typeface="+mn-ea"/>
                </a:endParaRPr>
              </a:p>
            </p:txBody>
          </p:sp>
        </mc:Choice>
        <mc:Fallback>
          <p:sp>
            <p:nvSpPr>
              <p:cNvPr id="2" name="Inhaltsplatzhalter 1"/>
              <p:cNvSpPr>
                <a:spLocks noGrp="1" noRot="1" noChangeAspect="1" noMove="1" noResize="1" noEditPoints="1" noAdjustHandles="1" noChangeArrowheads="1" noChangeShapeType="1" noTextEdit="1"/>
              </p:cNvSpPr>
              <p:nvPr>
                <p:ph idx="1"/>
              </p:nvPr>
            </p:nvSpPr>
            <p:spPr>
              <a:blipFill>
                <a:blip r:embed="rId3"/>
                <a:stretch>
                  <a:fillRect l="-55" t="-1496"/>
                </a:stretch>
              </a:blipFill>
            </p:spPr>
            <p:txBody>
              <a:bodyPr/>
              <a:lstStyle/>
              <a:p>
                <a:r>
                  <a:rPr lang="zh-CN" altLang="en-US">
                    <a:noFill/>
                  </a:rPr>
                  <a:t> </a:t>
                </a:r>
              </a:p>
            </p:txBody>
          </p:sp>
        </mc:Fallback>
      </mc:AlternateContent>
      <p:sp>
        <p:nvSpPr>
          <p:cNvPr id="4" name="Titel 3"/>
          <p:cNvSpPr>
            <a:spLocks noGrp="1"/>
          </p:cNvSpPr>
          <p:nvPr>
            <p:ph type="title"/>
          </p:nvPr>
        </p:nvSpPr>
        <p:spPr/>
        <p:txBody>
          <a:bodyPr/>
          <a:lstStyle/>
          <a:p>
            <a:r>
              <a:rPr lang="de-DE" altLang="zh-CN" kern="100" dirty="0">
                <a:latin typeface="+mn-ea"/>
                <a:ea typeface="+mn-ea"/>
              </a:rPr>
              <a:t>Workspace </a:t>
            </a:r>
            <a:r>
              <a:rPr lang="en-US" altLang="zh-CN" kern="100" dirty="0">
                <a:latin typeface="+mn-ea"/>
                <a:ea typeface="+mn-ea"/>
              </a:rPr>
              <a:t>und Sensorarray</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en-US" dirty="0" err="1">
                <a:latin typeface="+mn-ea"/>
              </a:rPr>
              <a:t>Definitionen</a:t>
            </a:r>
            <a:endParaRPr lang="de-DE" dirty="0">
              <a:latin typeface="+mn-ea"/>
            </a:endParaRPr>
          </a:p>
        </p:txBody>
      </p:sp>
      <p:pic>
        <p:nvPicPr>
          <p:cNvPr id="11" name="图片 10">
            <a:extLst>
              <a:ext uri="{FF2B5EF4-FFF2-40B4-BE49-F238E27FC236}">
                <a16:creationId xmlns:a16="http://schemas.microsoft.com/office/drawing/2014/main" id="{B6DDC63E-03B6-4E3D-A7D4-042A6D4CC3FB}"/>
              </a:ext>
            </a:extLst>
          </p:cNvPr>
          <p:cNvPicPr>
            <a:picLocks noChangeAspect="1"/>
          </p:cNvPicPr>
          <p:nvPr/>
        </p:nvPicPr>
        <p:blipFill>
          <a:blip r:embed="rId4"/>
          <a:stretch>
            <a:fillRect/>
          </a:stretch>
        </p:blipFill>
        <p:spPr>
          <a:xfrm>
            <a:off x="5879976" y="3789006"/>
            <a:ext cx="3488118" cy="2347157"/>
          </a:xfrm>
          <a:prstGeom prst="rect">
            <a:avLst/>
          </a:prstGeom>
        </p:spPr>
      </p:pic>
      <p:pic>
        <p:nvPicPr>
          <p:cNvPr id="13" name="图片 12">
            <a:extLst>
              <a:ext uri="{FF2B5EF4-FFF2-40B4-BE49-F238E27FC236}">
                <a16:creationId xmlns:a16="http://schemas.microsoft.com/office/drawing/2014/main" id="{F8CA0348-2D00-4C7E-B5F1-6C276C7E0DD7}"/>
              </a:ext>
            </a:extLst>
          </p:cNvPr>
          <p:cNvPicPr>
            <a:picLocks noChangeAspect="1"/>
          </p:cNvPicPr>
          <p:nvPr/>
        </p:nvPicPr>
        <p:blipFill>
          <a:blip r:embed="rId5"/>
          <a:stretch>
            <a:fillRect/>
          </a:stretch>
        </p:blipFill>
        <p:spPr>
          <a:xfrm>
            <a:off x="1726464" y="3366242"/>
            <a:ext cx="2726796" cy="2612440"/>
          </a:xfrm>
          <a:prstGeom prst="rect">
            <a:avLst/>
          </a:prstGeom>
        </p:spPr>
      </p:pic>
      <p:pic>
        <p:nvPicPr>
          <p:cNvPr id="15" name="图片 14">
            <a:extLst>
              <a:ext uri="{FF2B5EF4-FFF2-40B4-BE49-F238E27FC236}">
                <a16:creationId xmlns:a16="http://schemas.microsoft.com/office/drawing/2014/main" id="{C72C369E-37EB-4DC1-B4E9-035AA0312790}"/>
              </a:ext>
            </a:extLst>
          </p:cNvPr>
          <p:cNvPicPr>
            <a:picLocks noChangeAspect="1"/>
          </p:cNvPicPr>
          <p:nvPr/>
        </p:nvPicPr>
        <p:blipFill>
          <a:blip r:embed="rId6"/>
          <a:stretch>
            <a:fillRect/>
          </a:stretch>
        </p:blipFill>
        <p:spPr>
          <a:xfrm>
            <a:off x="5447928" y="607980"/>
            <a:ext cx="3580419" cy="2486912"/>
          </a:xfrm>
          <a:prstGeom prst="rect">
            <a:avLst/>
          </a:prstGeom>
        </p:spPr>
      </p:pic>
      <p:sp>
        <p:nvSpPr>
          <p:cNvPr id="16" name="Fußzeilenplatzhalter 2">
            <a:extLst>
              <a:ext uri="{FF2B5EF4-FFF2-40B4-BE49-F238E27FC236}">
                <a16:creationId xmlns:a16="http://schemas.microsoft.com/office/drawing/2014/main" id="{08283629-DF22-4726-8BF3-67F99240FD30}"/>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2247646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Inhaltsplatzhalter 1">
                <a:extLst>
                  <a:ext uri="{FF2B5EF4-FFF2-40B4-BE49-F238E27FC236}">
                    <a16:creationId xmlns:a16="http://schemas.microsoft.com/office/drawing/2014/main" id="{5F230D21-13B1-42E5-A806-C39BCBACF279}"/>
                  </a:ext>
                </a:extLst>
              </p:cNvPr>
              <p:cNvSpPr>
                <a:spLocks noGrp="1"/>
              </p:cNvSpPr>
              <p:nvPr>
                <p:ph idx="1"/>
              </p:nvPr>
            </p:nvSpPr>
            <p:spPr>
              <a:xfrm>
                <a:off x="522820" y="1198563"/>
                <a:ext cx="11142133" cy="5246698"/>
              </a:xfrm>
            </p:spPr>
            <p:txBody>
              <a:bodyPr/>
              <a:lstStyle/>
              <a:p>
                <a:pPr marL="0" indent="0">
                  <a:buNone/>
                </a:pPr>
                <a:endParaRPr lang="de-DE" dirty="0">
                  <a:latin typeface="+mn-ea"/>
                </a:endParaRPr>
              </a:p>
              <a:p>
                <a:pPr marL="0" indent="0">
                  <a:buNone/>
                </a:pPr>
                <a:endParaRPr lang="de-DE" dirty="0">
                  <a:latin typeface="+mn-ea"/>
                </a:endParaRPr>
              </a:p>
              <a:p>
                <a:pPr marL="0" indent="0">
                  <a:buNone/>
                </a:pPr>
                <a:endParaRPr lang="de-DE" dirty="0">
                  <a:latin typeface="+mn-ea"/>
                </a:endParaRPr>
              </a:p>
              <a:p>
                <a:pPr marL="0" indent="0">
                  <a:buNone/>
                </a:pPr>
                <a:endParaRPr lang="de-DE" dirty="0">
                  <a:latin typeface="+mn-ea"/>
                </a:endParaRPr>
              </a:p>
              <a:p>
                <a:pPr marL="0" indent="0">
                  <a:buNone/>
                </a:pPr>
                <a:endParaRPr lang="de-DE" dirty="0">
                  <a:latin typeface="+mn-ea"/>
                </a:endParaRPr>
              </a:p>
              <a:p>
                <a:pPr marL="0" indent="0">
                  <a:buNone/>
                </a:pPr>
                <a:endParaRPr lang="de-DE" dirty="0">
                  <a:latin typeface="+mn-ea"/>
                </a:endParaRPr>
              </a:p>
              <a:p>
                <a:pPr marL="0" indent="0">
                  <a:buNone/>
                </a:pPr>
                <a:endParaRPr lang="de-DE" dirty="0">
                  <a:latin typeface="+mn-ea"/>
                </a:endParaRPr>
              </a:p>
              <a:p>
                <a:pPr marL="0" indent="0">
                  <a:buNone/>
                </a:pPr>
                <a:endParaRPr lang="de-DE" dirty="0">
                  <a:latin typeface="+mn-ea"/>
                </a:endParaRPr>
              </a:p>
              <a:p>
                <a:pPr marL="0" indent="0">
                  <a:buNone/>
                </a:pPr>
                <a:endParaRPr lang="de-DE" dirty="0">
                  <a:latin typeface="+mn-ea"/>
                </a:endParaRPr>
              </a:p>
              <a:p>
                <a:pPr marL="0" indent="0">
                  <a:buNone/>
                </a:pPr>
                <a:endParaRPr lang="de-DE" dirty="0">
                  <a:latin typeface="+mn-ea"/>
                </a:endParaRPr>
              </a:p>
              <a:p>
                <a:pPr marL="0" indent="0">
                  <a:buNone/>
                </a:pPr>
                <a:endParaRPr lang="de-DE" dirty="0">
                  <a:latin typeface="+mn-ea"/>
                </a:endParaRPr>
              </a:p>
              <a:p>
                <a:pPr marL="0" indent="0">
                  <a:buNone/>
                </a:pPr>
                <a:endParaRPr lang="de-DE" dirty="0">
                  <a:latin typeface="+mn-ea"/>
                </a:endParaRPr>
              </a:p>
              <a:p>
                <a:r>
                  <a:rPr lang="de-DE" dirty="0">
                    <a:latin typeface="+mn-ea"/>
                  </a:rPr>
                  <a:t>Bei großem </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de-DE" altLang="zh-CN" i="1">
                                <a:latin typeface="Cambria Math" panose="02040503050406030204" pitchFamily="18" charset="0"/>
                              </a:rPr>
                              <m:t>𝑤</m:t>
                            </m:r>
                          </m:e>
                        </m:acc>
                      </m:e>
                      <m:sub>
                        <m:r>
                          <a:rPr lang="de-DE" altLang="zh-CN" b="0" i="1" smtClean="0">
                            <a:latin typeface="Cambria Math" panose="02040503050406030204" pitchFamily="18" charset="0"/>
                          </a:rPr>
                          <m:t>3</m:t>
                        </m:r>
                      </m:sub>
                    </m:sSub>
                  </m:oMath>
                </a14:m>
                <a:r>
                  <a:rPr lang="de-DE" altLang="zh-CN" dirty="0">
                    <a:latin typeface="+mn-ea"/>
                  </a:rPr>
                  <a:t> sind die Fehler relative klein </a:t>
                </a:r>
                <a:endParaRPr lang="de-DE" dirty="0">
                  <a:latin typeface="+mn-ea"/>
                </a:endParaRPr>
              </a:p>
              <a:p>
                <a:r>
                  <a:rPr lang="en-US" altLang="zh-CN" dirty="0" err="1">
                    <a:latin typeface="+mn-ea"/>
                  </a:rPr>
                  <a:t>Abh</a:t>
                </a:r>
                <a:r>
                  <a:rPr lang="de-DE" altLang="zh-CN" dirty="0" err="1">
                    <a:latin typeface="+mn-ea"/>
                  </a:rPr>
                  <a:t>ängigkeit</a:t>
                </a:r>
                <a:r>
                  <a:rPr lang="de-DE" dirty="0">
                    <a:latin typeface="+mn-ea"/>
                  </a:rPr>
                  <a:t> von Fehler und Achse </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de-DE" altLang="zh-CN" i="1">
                                <a:latin typeface="Cambria Math" panose="02040503050406030204" pitchFamily="18" charset="0"/>
                              </a:rPr>
                              <m:t>𝑤</m:t>
                            </m:r>
                          </m:e>
                        </m:acc>
                      </m:e>
                      <m:sub>
                        <m:r>
                          <a:rPr lang="de-DE" altLang="zh-CN" i="1">
                            <a:latin typeface="Cambria Math" panose="02040503050406030204" pitchFamily="18" charset="0"/>
                          </a:rPr>
                          <m:t>1</m:t>
                        </m:r>
                      </m:sub>
                    </m:sSub>
                  </m:oMath>
                </a14:m>
                <a:r>
                  <a:rPr lang="de-DE" dirty="0">
                    <a:latin typeface="+mn-ea"/>
                  </a:rPr>
                  <a:t> und </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de-DE" altLang="zh-CN" i="1">
                                <a:latin typeface="Cambria Math" panose="02040503050406030204" pitchFamily="18" charset="0"/>
                              </a:rPr>
                              <m:t>𝑤</m:t>
                            </m:r>
                          </m:e>
                        </m:acc>
                      </m:e>
                      <m:sub>
                        <m:r>
                          <a:rPr lang="de-DE" altLang="zh-CN" b="0" i="1" smtClean="0">
                            <a:latin typeface="Cambria Math" panose="02040503050406030204" pitchFamily="18" charset="0"/>
                          </a:rPr>
                          <m:t>2</m:t>
                        </m:r>
                      </m:sub>
                    </m:sSub>
                  </m:oMath>
                </a14:m>
                <a:r>
                  <a:rPr lang="de-DE" dirty="0">
                    <a:latin typeface="+mn-ea"/>
                  </a:rPr>
                  <a:t> nicht anschaulich</a:t>
                </a:r>
              </a:p>
            </p:txBody>
          </p:sp>
        </mc:Choice>
        <mc:Fallback xmlns="">
          <p:sp>
            <p:nvSpPr>
              <p:cNvPr id="20" name="Inhaltsplatzhalter 1">
                <a:extLst>
                  <a:ext uri="{FF2B5EF4-FFF2-40B4-BE49-F238E27FC236}">
                    <a16:creationId xmlns:a16="http://schemas.microsoft.com/office/drawing/2014/main" id="{5F230D21-13B1-42E5-A806-C39BCBACF279}"/>
                  </a:ext>
                </a:extLst>
              </p:cNvPr>
              <p:cNvSpPr>
                <a:spLocks noGrp="1" noRot="1" noChangeAspect="1" noMove="1" noResize="1" noEditPoints="1" noAdjustHandles="1" noChangeArrowheads="1" noChangeShapeType="1" noTextEdit="1"/>
              </p:cNvSpPr>
              <p:nvPr>
                <p:ph idx="1"/>
              </p:nvPr>
            </p:nvSpPr>
            <p:spPr>
              <a:xfrm>
                <a:off x="522820" y="1198563"/>
                <a:ext cx="11142133" cy="5246698"/>
              </a:xfrm>
              <a:blipFill>
                <a:blip r:embed="rId3"/>
                <a:stretch>
                  <a:fillRect l="-55"/>
                </a:stretch>
              </a:blipFill>
            </p:spPr>
            <p:txBody>
              <a:bodyPr/>
              <a:lstStyle/>
              <a:p>
                <a:r>
                  <a:rPr lang="zh-CN" altLang="en-US">
                    <a:noFill/>
                  </a:rPr>
                  <a:t> </a:t>
                </a:r>
              </a:p>
            </p:txBody>
          </p:sp>
        </mc:Fallback>
      </mc:AlternateContent>
      <p:sp>
        <p:nvSpPr>
          <p:cNvPr id="4" name="Titel 3"/>
          <p:cNvSpPr>
            <a:spLocks noGrp="1"/>
          </p:cNvSpPr>
          <p:nvPr>
            <p:ph type="title"/>
          </p:nvPr>
        </p:nvSpPr>
        <p:spPr/>
        <p:txBody>
          <a:bodyPr/>
          <a:lstStyle/>
          <a:p>
            <a:r>
              <a:rPr lang="de-DE" altLang="zh-CN" kern="100" dirty="0">
                <a:latin typeface="+mn-ea"/>
                <a:ea typeface="+mn-ea"/>
              </a:rPr>
              <a:t>Lokalisierungsversuche</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p>
          <a:p>
            <a:endParaRPr lang="de-DE" altLang="zh-CN" dirty="0">
              <a:latin typeface="+mn-ea"/>
            </a:endParaRPr>
          </a:p>
        </p:txBody>
      </p:sp>
      <p:sp>
        <p:nvSpPr>
          <p:cNvPr id="6" name="Inhaltsplatzhalter 5"/>
          <p:cNvSpPr>
            <a:spLocks noGrp="1"/>
          </p:cNvSpPr>
          <p:nvPr>
            <p:ph sz="quarter" idx="12"/>
          </p:nvPr>
        </p:nvSpPr>
        <p:spPr/>
        <p:txBody>
          <a:bodyPr/>
          <a:lstStyle/>
          <a:p>
            <a:r>
              <a:rPr lang="de-DE" dirty="0">
                <a:latin typeface="+mn-ea"/>
              </a:rPr>
              <a:t>Workspace Analyse</a:t>
            </a:r>
          </a:p>
        </p:txBody>
      </p:sp>
      <p:pic>
        <p:nvPicPr>
          <p:cNvPr id="14" name="图片 13">
            <a:extLst>
              <a:ext uri="{FF2B5EF4-FFF2-40B4-BE49-F238E27FC236}">
                <a16:creationId xmlns:a16="http://schemas.microsoft.com/office/drawing/2014/main" id="{AD7E2759-3622-42BD-88F0-82DFB8F74567}"/>
              </a:ext>
            </a:extLst>
          </p:cNvPr>
          <p:cNvPicPr>
            <a:picLocks noChangeAspect="1"/>
          </p:cNvPicPr>
          <p:nvPr/>
        </p:nvPicPr>
        <p:blipFill>
          <a:blip r:embed="rId4"/>
          <a:stretch>
            <a:fillRect/>
          </a:stretch>
        </p:blipFill>
        <p:spPr>
          <a:xfrm>
            <a:off x="479377" y="1164036"/>
            <a:ext cx="3577401" cy="2160000"/>
          </a:xfrm>
          <a:prstGeom prst="rect">
            <a:avLst/>
          </a:prstGeom>
        </p:spPr>
      </p:pic>
      <p:pic>
        <p:nvPicPr>
          <p:cNvPr id="16" name="图片 15">
            <a:extLst>
              <a:ext uri="{FF2B5EF4-FFF2-40B4-BE49-F238E27FC236}">
                <a16:creationId xmlns:a16="http://schemas.microsoft.com/office/drawing/2014/main" id="{B005BA46-7514-4D82-8792-3B349D8F2D6A}"/>
              </a:ext>
            </a:extLst>
          </p:cNvPr>
          <p:cNvPicPr>
            <a:picLocks noChangeAspect="1"/>
          </p:cNvPicPr>
          <p:nvPr/>
        </p:nvPicPr>
        <p:blipFill>
          <a:blip r:embed="rId5"/>
          <a:stretch>
            <a:fillRect/>
          </a:stretch>
        </p:blipFill>
        <p:spPr>
          <a:xfrm>
            <a:off x="479377" y="3356992"/>
            <a:ext cx="3577401" cy="2160000"/>
          </a:xfrm>
          <a:prstGeom prst="rect">
            <a:avLst/>
          </a:prstGeom>
        </p:spPr>
      </p:pic>
      <p:pic>
        <p:nvPicPr>
          <p:cNvPr id="18" name="图片 17">
            <a:extLst>
              <a:ext uri="{FF2B5EF4-FFF2-40B4-BE49-F238E27FC236}">
                <a16:creationId xmlns:a16="http://schemas.microsoft.com/office/drawing/2014/main" id="{AB2079E6-F166-4C50-8282-6528F71766CB}"/>
              </a:ext>
            </a:extLst>
          </p:cNvPr>
          <p:cNvPicPr>
            <a:picLocks noChangeAspect="1"/>
          </p:cNvPicPr>
          <p:nvPr/>
        </p:nvPicPr>
        <p:blipFill>
          <a:blip r:embed="rId6"/>
          <a:stretch>
            <a:fillRect/>
          </a:stretch>
        </p:blipFill>
        <p:spPr>
          <a:xfrm>
            <a:off x="4341799" y="1237061"/>
            <a:ext cx="7154801" cy="4320000"/>
          </a:xfrm>
          <a:prstGeom prst="rect">
            <a:avLst/>
          </a:prstGeom>
        </p:spPr>
      </p:pic>
      <p:sp>
        <p:nvSpPr>
          <p:cNvPr id="21" name="Fußzeilenplatzhalter 2">
            <a:extLst>
              <a:ext uri="{FF2B5EF4-FFF2-40B4-BE49-F238E27FC236}">
                <a16:creationId xmlns:a16="http://schemas.microsoft.com/office/drawing/2014/main" id="{381FD831-7094-42C6-A340-F23A50C9562D}"/>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2114540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Inhaltsplatzhalter 1">
                <a:extLst>
                  <a:ext uri="{FF2B5EF4-FFF2-40B4-BE49-F238E27FC236}">
                    <a16:creationId xmlns:a16="http://schemas.microsoft.com/office/drawing/2014/main" id="{5F230D21-13B1-42E5-A806-C39BCBACF279}"/>
                  </a:ext>
                </a:extLst>
              </p:cNvPr>
              <p:cNvSpPr>
                <a:spLocks noGrp="1"/>
              </p:cNvSpPr>
              <p:nvPr>
                <p:ph idx="1"/>
              </p:nvPr>
            </p:nvSpPr>
            <p:spPr>
              <a:xfrm>
                <a:off x="522820" y="1198563"/>
                <a:ext cx="11142133" cy="4894262"/>
              </a:xfrm>
            </p:spPr>
            <p:txBody>
              <a:bodyPr/>
              <a:lstStyle/>
              <a:p>
                <a:r>
                  <a:rPr lang="de-DE" dirty="0">
                    <a:latin typeface="+mn-ea"/>
                  </a:rPr>
                  <a:t>Test Punkte an der Ebene </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de-DE" altLang="zh-CN" i="1">
                                <a:latin typeface="Cambria Math" panose="02040503050406030204" pitchFamily="18" charset="0"/>
                              </a:rPr>
                              <m:t>𝑤</m:t>
                            </m:r>
                          </m:e>
                        </m:acc>
                      </m:e>
                      <m:sub>
                        <m:r>
                          <a:rPr lang="de-DE" altLang="zh-CN" i="1">
                            <a:latin typeface="Cambria Math" panose="02040503050406030204" pitchFamily="18" charset="0"/>
                          </a:rPr>
                          <m:t>3</m:t>
                        </m:r>
                      </m:sub>
                    </m:sSub>
                    <m:r>
                      <a:rPr lang="de-DE" altLang="zh-CN" i="1">
                        <a:latin typeface="Cambria Math" panose="02040503050406030204" pitchFamily="18" charset="0"/>
                      </a:rPr>
                      <m:t>=0.</m:t>
                    </m:r>
                    <m:r>
                      <a:rPr lang="en-US" altLang="zh-CN" b="0" i="1" smtClean="0">
                        <a:latin typeface="Cambria Math" panose="02040503050406030204" pitchFamily="18" charset="0"/>
                      </a:rPr>
                      <m:t>0</m:t>
                    </m:r>
                    <m:r>
                      <a:rPr lang="de-DE" altLang="zh-CN" i="1">
                        <a:latin typeface="Cambria Math" panose="02040503050406030204" pitchFamily="18" charset="0"/>
                      </a:rPr>
                      <m:t>5 </m:t>
                    </m:r>
                    <m:r>
                      <m:rPr>
                        <m:sty m:val="p"/>
                      </m:rPr>
                      <a:rPr lang="de-DE" altLang="zh-CN">
                        <a:latin typeface="Cambria Math" panose="02040503050406030204" pitchFamily="18" charset="0"/>
                      </a:rPr>
                      <m:t>m</m:t>
                    </m:r>
                  </m:oMath>
                </a14:m>
                <a:endParaRPr lang="en-US" altLang="zh-CN" dirty="0"/>
              </a:p>
              <a:p>
                <a:r>
                  <a:rPr lang="en-US" altLang="zh-CN" dirty="0" err="1"/>
                  <a:t>Gleichm</a:t>
                </a:r>
                <a:r>
                  <a:rPr lang="de-DE" altLang="zh-CN" dirty="0" err="1"/>
                  <a:t>äßige</a:t>
                </a:r>
                <a:r>
                  <a:rPr lang="de-DE" altLang="zh-CN" dirty="0"/>
                  <a:t> Verteilung in einem Segment</a:t>
                </a:r>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p:txBody>
          </p:sp>
        </mc:Choice>
        <mc:Fallback xmlns="">
          <p:sp>
            <p:nvSpPr>
              <p:cNvPr id="20" name="Inhaltsplatzhalter 1">
                <a:extLst>
                  <a:ext uri="{FF2B5EF4-FFF2-40B4-BE49-F238E27FC236}">
                    <a16:creationId xmlns:a16="http://schemas.microsoft.com/office/drawing/2014/main" id="{5F230D21-13B1-42E5-A806-C39BCBACF279}"/>
                  </a:ext>
                </a:extLst>
              </p:cNvPr>
              <p:cNvSpPr>
                <a:spLocks noGrp="1" noRot="1" noChangeAspect="1" noMove="1" noResize="1" noEditPoints="1" noAdjustHandles="1" noChangeArrowheads="1" noChangeShapeType="1" noTextEdit="1"/>
              </p:cNvSpPr>
              <p:nvPr>
                <p:ph idx="1"/>
              </p:nvPr>
            </p:nvSpPr>
            <p:spPr>
              <a:xfrm>
                <a:off x="522820" y="1198563"/>
                <a:ext cx="11142133" cy="4894262"/>
              </a:xfrm>
              <a:blipFill>
                <a:blip r:embed="rId3"/>
                <a:stretch>
                  <a:fillRect l="-55" t="-1496"/>
                </a:stretch>
              </a:blipFill>
            </p:spPr>
            <p:txBody>
              <a:bodyPr/>
              <a:lstStyle/>
              <a:p>
                <a:r>
                  <a:rPr lang="zh-CN" altLang="en-US">
                    <a:noFill/>
                  </a:rPr>
                  <a:t> </a:t>
                </a:r>
              </a:p>
            </p:txBody>
          </p:sp>
        </mc:Fallback>
      </mc:AlternateContent>
      <p:sp>
        <p:nvSpPr>
          <p:cNvPr id="4" name="Titel 3"/>
          <p:cNvSpPr>
            <a:spLocks noGrp="1"/>
          </p:cNvSpPr>
          <p:nvPr>
            <p:ph type="title"/>
          </p:nvPr>
        </p:nvSpPr>
        <p:spPr/>
        <p:txBody>
          <a:bodyPr/>
          <a:lstStyle/>
          <a:p>
            <a:r>
              <a:rPr lang="de-DE" altLang="zh-CN" kern="100" dirty="0">
                <a:latin typeface="+mn-ea"/>
                <a:ea typeface="+mn-ea"/>
              </a:rPr>
              <a:t>Lokalisierungsversuche</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p>
          <a:p>
            <a:endParaRPr lang="de-DE" altLang="zh-CN" dirty="0">
              <a:latin typeface="+mn-ea"/>
            </a:endParaRPr>
          </a:p>
        </p:txBody>
      </p:sp>
      <p:sp>
        <p:nvSpPr>
          <p:cNvPr id="6" name="Inhaltsplatzhalter 5"/>
          <p:cNvSpPr>
            <a:spLocks noGrp="1"/>
          </p:cNvSpPr>
          <p:nvPr>
            <p:ph sz="quarter" idx="12"/>
          </p:nvPr>
        </p:nvSpPr>
        <p:spPr/>
        <p:txBody>
          <a:bodyPr/>
          <a:lstStyle/>
          <a:p>
            <a:r>
              <a:rPr lang="de-DE" dirty="0">
                <a:latin typeface="+mn-ea"/>
              </a:rPr>
              <a:t>Workspace Analyse</a:t>
            </a:r>
          </a:p>
        </p:txBody>
      </p:sp>
      <p:pic>
        <p:nvPicPr>
          <p:cNvPr id="7" name="图片 6">
            <a:extLst>
              <a:ext uri="{FF2B5EF4-FFF2-40B4-BE49-F238E27FC236}">
                <a16:creationId xmlns:a16="http://schemas.microsoft.com/office/drawing/2014/main" id="{2797C489-6C50-4CED-8BA0-EAB3122199A7}"/>
              </a:ext>
            </a:extLst>
          </p:cNvPr>
          <p:cNvPicPr>
            <a:picLocks noChangeAspect="1"/>
          </p:cNvPicPr>
          <p:nvPr/>
        </p:nvPicPr>
        <p:blipFill>
          <a:blip r:embed="rId4"/>
          <a:stretch>
            <a:fillRect/>
          </a:stretch>
        </p:blipFill>
        <p:spPr>
          <a:xfrm>
            <a:off x="6384032" y="4091965"/>
            <a:ext cx="2836002" cy="2160000"/>
          </a:xfrm>
          <a:prstGeom prst="rect">
            <a:avLst/>
          </a:prstGeom>
        </p:spPr>
      </p:pic>
      <p:pic>
        <p:nvPicPr>
          <p:cNvPr id="10" name="图片 9">
            <a:extLst>
              <a:ext uri="{FF2B5EF4-FFF2-40B4-BE49-F238E27FC236}">
                <a16:creationId xmlns:a16="http://schemas.microsoft.com/office/drawing/2014/main" id="{35413EB3-CE61-4BD2-9697-4246D761FBDD}"/>
              </a:ext>
            </a:extLst>
          </p:cNvPr>
          <p:cNvPicPr>
            <a:picLocks noChangeAspect="1"/>
          </p:cNvPicPr>
          <p:nvPr/>
        </p:nvPicPr>
        <p:blipFill>
          <a:blip r:embed="rId5"/>
          <a:stretch>
            <a:fillRect/>
          </a:stretch>
        </p:blipFill>
        <p:spPr>
          <a:xfrm>
            <a:off x="6713855" y="1916832"/>
            <a:ext cx="2176356" cy="2160000"/>
          </a:xfrm>
          <a:prstGeom prst="rect">
            <a:avLst/>
          </a:prstGeom>
        </p:spPr>
      </p:pic>
      <p:pic>
        <p:nvPicPr>
          <p:cNvPr id="12" name="图片 11">
            <a:extLst>
              <a:ext uri="{FF2B5EF4-FFF2-40B4-BE49-F238E27FC236}">
                <a16:creationId xmlns:a16="http://schemas.microsoft.com/office/drawing/2014/main" id="{C3043FA5-051A-4DBD-A439-3CFC3DAF4994}"/>
              </a:ext>
            </a:extLst>
          </p:cNvPr>
          <p:cNvPicPr>
            <a:picLocks noChangeAspect="1"/>
          </p:cNvPicPr>
          <p:nvPr/>
        </p:nvPicPr>
        <p:blipFill>
          <a:blip r:embed="rId6"/>
          <a:stretch>
            <a:fillRect/>
          </a:stretch>
        </p:blipFill>
        <p:spPr>
          <a:xfrm>
            <a:off x="2063552" y="1916832"/>
            <a:ext cx="3875920" cy="2160000"/>
          </a:xfrm>
          <a:prstGeom prst="rect">
            <a:avLst/>
          </a:prstGeom>
        </p:spPr>
      </p:pic>
      <p:pic>
        <p:nvPicPr>
          <p:cNvPr id="14" name="图片 13">
            <a:extLst>
              <a:ext uri="{FF2B5EF4-FFF2-40B4-BE49-F238E27FC236}">
                <a16:creationId xmlns:a16="http://schemas.microsoft.com/office/drawing/2014/main" id="{EFAAB8F8-E8E3-44F4-8D78-9ABFB01DC2A4}"/>
              </a:ext>
            </a:extLst>
          </p:cNvPr>
          <p:cNvPicPr>
            <a:picLocks noChangeAspect="1"/>
          </p:cNvPicPr>
          <p:nvPr/>
        </p:nvPicPr>
        <p:blipFill>
          <a:blip r:embed="rId7"/>
          <a:stretch>
            <a:fillRect/>
          </a:stretch>
        </p:blipFill>
        <p:spPr>
          <a:xfrm>
            <a:off x="2064706" y="4077072"/>
            <a:ext cx="3875920" cy="2160000"/>
          </a:xfrm>
          <a:prstGeom prst="rect">
            <a:avLst/>
          </a:prstGeom>
        </p:spPr>
      </p:pic>
      <p:sp>
        <p:nvSpPr>
          <p:cNvPr id="16" name="Fußzeilenplatzhalter 2">
            <a:extLst>
              <a:ext uri="{FF2B5EF4-FFF2-40B4-BE49-F238E27FC236}">
                <a16:creationId xmlns:a16="http://schemas.microsoft.com/office/drawing/2014/main" id="{9093C9D5-3AC1-4B14-A9E5-8501DD4533EE}"/>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1454513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Inhaltsplatzhalter 1">
                <a:extLst>
                  <a:ext uri="{FF2B5EF4-FFF2-40B4-BE49-F238E27FC236}">
                    <a16:creationId xmlns:a16="http://schemas.microsoft.com/office/drawing/2014/main" id="{5F230D21-13B1-42E5-A806-C39BCBACF279}"/>
                  </a:ext>
                </a:extLst>
              </p:cNvPr>
              <p:cNvSpPr>
                <a:spLocks noGrp="1"/>
              </p:cNvSpPr>
              <p:nvPr>
                <p:ph idx="1"/>
              </p:nvPr>
            </p:nvSpPr>
            <p:spPr>
              <a:xfrm>
                <a:off x="522820" y="1198563"/>
                <a:ext cx="11142133" cy="4894262"/>
              </a:xfrm>
            </p:spPr>
            <p:txBody>
              <a:bodyPr/>
              <a:lstStyle/>
              <a:p>
                <a:r>
                  <a:rPr lang="de-DE" dirty="0">
                    <a:latin typeface="+mn-ea"/>
                  </a:rPr>
                  <a:t>Test Punkte an der Ebene </a:t>
                </a:r>
                <a14:m>
                  <m:oMath xmlns:m="http://schemas.openxmlformats.org/officeDocument/2006/math">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de-DE" altLang="zh-CN" i="1">
                                <a:latin typeface="Cambria Math" panose="02040503050406030204" pitchFamily="18" charset="0"/>
                              </a:rPr>
                              <m:t>𝑤</m:t>
                            </m:r>
                          </m:e>
                        </m:acc>
                      </m:e>
                      <m:sub>
                        <m:r>
                          <a:rPr lang="de-DE" altLang="zh-CN" i="1">
                            <a:latin typeface="Cambria Math" panose="02040503050406030204" pitchFamily="18" charset="0"/>
                          </a:rPr>
                          <m:t>3</m:t>
                        </m:r>
                      </m:sub>
                    </m:sSub>
                    <m:r>
                      <a:rPr lang="de-DE" altLang="zh-CN" i="1">
                        <a:latin typeface="Cambria Math" panose="02040503050406030204" pitchFamily="18" charset="0"/>
                      </a:rPr>
                      <m:t>=0.</m:t>
                    </m:r>
                    <m:r>
                      <a:rPr lang="en-US" altLang="zh-CN" b="0" i="1" smtClean="0">
                        <a:latin typeface="Cambria Math" panose="02040503050406030204" pitchFamily="18" charset="0"/>
                      </a:rPr>
                      <m:t>0</m:t>
                    </m:r>
                    <m:r>
                      <a:rPr lang="de-DE" altLang="zh-CN" i="1">
                        <a:latin typeface="Cambria Math" panose="02040503050406030204" pitchFamily="18" charset="0"/>
                      </a:rPr>
                      <m:t>5 </m:t>
                    </m:r>
                    <m:r>
                      <m:rPr>
                        <m:sty m:val="p"/>
                      </m:rPr>
                      <a:rPr lang="de-DE" altLang="zh-CN">
                        <a:latin typeface="Cambria Math" panose="02040503050406030204" pitchFamily="18" charset="0"/>
                      </a:rPr>
                      <m:t>m</m:t>
                    </m:r>
                  </m:oMath>
                </a14:m>
                <a:endParaRPr lang="en-US" altLang="zh-CN" dirty="0"/>
              </a:p>
              <a:p>
                <a:r>
                  <a:rPr lang="en-US" altLang="zh-CN" dirty="0" err="1"/>
                  <a:t>Gleichm</a:t>
                </a:r>
                <a:r>
                  <a:rPr lang="de-DE" altLang="zh-CN" dirty="0" err="1"/>
                  <a:t>äßige</a:t>
                </a:r>
                <a:r>
                  <a:rPr lang="de-DE" altLang="zh-CN" dirty="0"/>
                  <a:t> Verteilung in einem Segment</a:t>
                </a:r>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r>
                  <a:rPr lang="de-DE" altLang="zh-CN" dirty="0"/>
                  <a:t>Kein anschauliche </a:t>
                </a:r>
                <a:r>
                  <a:rPr lang="en-US" altLang="zh-CN" dirty="0" err="1">
                    <a:latin typeface="+mn-ea"/>
                  </a:rPr>
                  <a:t>Abh</a:t>
                </a:r>
                <a:r>
                  <a:rPr lang="de-DE" altLang="zh-CN" dirty="0" err="1">
                    <a:latin typeface="+mn-ea"/>
                  </a:rPr>
                  <a:t>ängigkeit</a:t>
                </a:r>
                <a:r>
                  <a:rPr lang="de-DE" altLang="zh-CN" dirty="0">
                    <a:latin typeface="+mn-ea"/>
                  </a:rPr>
                  <a:t> </a:t>
                </a:r>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a:p>
                <a:endParaRPr lang="de-DE" altLang="zh-CN" dirty="0"/>
              </a:p>
            </p:txBody>
          </p:sp>
        </mc:Choice>
        <mc:Fallback xmlns="">
          <p:sp>
            <p:nvSpPr>
              <p:cNvPr id="20" name="Inhaltsplatzhalter 1">
                <a:extLst>
                  <a:ext uri="{FF2B5EF4-FFF2-40B4-BE49-F238E27FC236}">
                    <a16:creationId xmlns:a16="http://schemas.microsoft.com/office/drawing/2014/main" id="{5F230D21-13B1-42E5-A806-C39BCBACF279}"/>
                  </a:ext>
                </a:extLst>
              </p:cNvPr>
              <p:cNvSpPr>
                <a:spLocks noGrp="1" noRot="1" noChangeAspect="1" noMove="1" noResize="1" noEditPoints="1" noAdjustHandles="1" noChangeArrowheads="1" noChangeShapeType="1" noTextEdit="1"/>
              </p:cNvSpPr>
              <p:nvPr>
                <p:ph idx="1"/>
              </p:nvPr>
            </p:nvSpPr>
            <p:spPr>
              <a:xfrm>
                <a:off x="522820" y="1198563"/>
                <a:ext cx="11142133" cy="4894262"/>
              </a:xfrm>
              <a:blipFill>
                <a:blip r:embed="rId3"/>
                <a:stretch>
                  <a:fillRect l="-55" t="-1496"/>
                </a:stretch>
              </a:blipFill>
            </p:spPr>
            <p:txBody>
              <a:bodyPr/>
              <a:lstStyle/>
              <a:p>
                <a:r>
                  <a:rPr lang="zh-CN" altLang="en-US">
                    <a:noFill/>
                  </a:rPr>
                  <a:t> </a:t>
                </a:r>
              </a:p>
            </p:txBody>
          </p:sp>
        </mc:Fallback>
      </mc:AlternateContent>
      <p:sp>
        <p:nvSpPr>
          <p:cNvPr id="4" name="Titel 3"/>
          <p:cNvSpPr>
            <a:spLocks noGrp="1"/>
          </p:cNvSpPr>
          <p:nvPr>
            <p:ph type="title"/>
          </p:nvPr>
        </p:nvSpPr>
        <p:spPr/>
        <p:txBody>
          <a:bodyPr/>
          <a:lstStyle/>
          <a:p>
            <a:r>
              <a:rPr lang="de-DE" altLang="zh-CN" kern="100" dirty="0">
                <a:latin typeface="+mn-ea"/>
                <a:ea typeface="+mn-ea"/>
              </a:rPr>
              <a:t>Lokalisierungsversuche</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r>
              <a:rPr lang="de-DE" altLang="zh-CN" dirty="0"/>
              <a:t> Zusatzfolien für evtl. Fragen</a:t>
            </a:r>
          </a:p>
          <a:p>
            <a:endParaRPr lang="de-DE" altLang="zh-CN" dirty="0">
              <a:latin typeface="+mn-ea"/>
            </a:endParaRPr>
          </a:p>
        </p:txBody>
      </p:sp>
      <p:sp>
        <p:nvSpPr>
          <p:cNvPr id="6" name="Inhaltsplatzhalter 5"/>
          <p:cNvSpPr>
            <a:spLocks noGrp="1"/>
          </p:cNvSpPr>
          <p:nvPr>
            <p:ph sz="quarter" idx="12"/>
          </p:nvPr>
        </p:nvSpPr>
        <p:spPr/>
        <p:txBody>
          <a:bodyPr/>
          <a:lstStyle/>
          <a:p>
            <a:r>
              <a:rPr lang="de-DE" dirty="0">
                <a:latin typeface="+mn-ea"/>
              </a:rPr>
              <a:t>Workspace Analyse</a:t>
            </a:r>
          </a:p>
        </p:txBody>
      </p:sp>
      <p:pic>
        <p:nvPicPr>
          <p:cNvPr id="11" name="图片 10">
            <a:extLst>
              <a:ext uri="{FF2B5EF4-FFF2-40B4-BE49-F238E27FC236}">
                <a16:creationId xmlns:a16="http://schemas.microsoft.com/office/drawing/2014/main" id="{1108DD51-008A-43A0-9374-B1830801B562}"/>
              </a:ext>
            </a:extLst>
          </p:cNvPr>
          <p:cNvPicPr>
            <a:picLocks noChangeAspect="1"/>
          </p:cNvPicPr>
          <p:nvPr/>
        </p:nvPicPr>
        <p:blipFill>
          <a:blip r:embed="rId4"/>
          <a:stretch>
            <a:fillRect/>
          </a:stretch>
        </p:blipFill>
        <p:spPr>
          <a:xfrm>
            <a:off x="3215680" y="1988840"/>
            <a:ext cx="5760000" cy="3205645"/>
          </a:xfrm>
          <a:prstGeom prst="rect">
            <a:avLst/>
          </a:prstGeom>
        </p:spPr>
      </p:pic>
      <p:sp>
        <p:nvSpPr>
          <p:cNvPr id="13" name="Fußzeilenplatzhalter 2">
            <a:extLst>
              <a:ext uri="{FF2B5EF4-FFF2-40B4-BE49-F238E27FC236}">
                <a16:creationId xmlns:a16="http://schemas.microsoft.com/office/drawing/2014/main" id="{EF630F22-5ABF-47F7-B43E-59ACEB5BF132}"/>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937366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p:cNvSpPr>
                <a:spLocks noGrp="1"/>
              </p:cNvSpPr>
              <p:nvPr>
                <p:ph idx="1"/>
              </p:nvPr>
            </p:nvSpPr>
            <p:spPr/>
            <p:txBody>
              <a:bodyPr/>
              <a:lstStyle/>
              <a:p>
                <a:r>
                  <a:rPr lang="de-DE" altLang="zh-CN" dirty="0"/>
                  <a:t>Wenn wir mindestens </a:t>
                </a:r>
                <a14:m>
                  <m:oMath xmlns:m="http://schemas.openxmlformats.org/officeDocument/2006/math">
                    <m:r>
                      <a:rPr lang="de-DE" altLang="zh-CN" i="1">
                        <a:latin typeface="Cambria Math" panose="02040503050406030204" pitchFamily="18" charset="0"/>
                      </a:rPr>
                      <m:t>𝑎</m:t>
                    </m:r>
                  </m:oMath>
                </a14:m>
                <a:r>
                  <a:rPr lang="de-DE" altLang="zh-CN" dirty="0"/>
                  <a:t> Meter Positionsänderung detektieren möchten, brauchen wir mindestens</a:t>
                </a:r>
                <a:endParaRPr lang="zh-CN" altLang="zh-CN" dirty="0"/>
              </a:p>
              <a:p>
                <a:endParaRPr lang="de-DE" dirty="0">
                  <a:latin typeface="+mn-ea"/>
                </a:endParaRPr>
              </a:p>
            </p:txBody>
          </p:sp>
        </mc:Choice>
        <mc:Fallback xmlns="">
          <p:sp>
            <p:nvSpPr>
              <p:cNvPr id="2" name="Inhaltsplatzhalter 1"/>
              <p:cNvSpPr>
                <a:spLocks noGrp="1" noRot="1" noChangeAspect="1" noMove="1" noResize="1" noEditPoints="1" noAdjustHandles="1" noChangeArrowheads="1" noChangeShapeType="1" noTextEdit="1"/>
              </p:cNvSpPr>
              <p:nvPr>
                <p:ph idx="1"/>
              </p:nvPr>
            </p:nvSpPr>
            <p:spPr>
              <a:blipFill>
                <a:blip r:embed="rId3"/>
                <a:stretch>
                  <a:fillRect l="-55" t="-1496"/>
                </a:stretch>
              </a:blipFill>
            </p:spPr>
            <p:txBody>
              <a:bodyPr/>
              <a:lstStyle/>
              <a:p>
                <a:r>
                  <a:rPr lang="zh-CN" altLang="en-US">
                    <a:noFill/>
                  </a:rPr>
                  <a:t> </a:t>
                </a:r>
              </a:p>
            </p:txBody>
          </p:sp>
        </mc:Fallback>
      </mc:AlternateContent>
      <p:sp>
        <p:nvSpPr>
          <p:cNvPr id="4" name="Titel 3"/>
          <p:cNvSpPr>
            <a:spLocks noGrp="1"/>
          </p:cNvSpPr>
          <p:nvPr>
            <p:ph type="title"/>
          </p:nvPr>
        </p:nvSpPr>
        <p:spPr/>
        <p:txBody>
          <a:bodyPr/>
          <a:lstStyle/>
          <a:p>
            <a:r>
              <a:rPr lang="de-DE" altLang="zh-CN" kern="100" dirty="0">
                <a:latin typeface="+mn-ea"/>
                <a:ea typeface="+mn-ea"/>
              </a:rPr>
              <a:t>Workspace </a:t>
            </a:r>
            <a:r>
              <a:rPr lang="en-US" altLang="zh-CN" kern="100" dirty="0">
                <a:latin typeface="+mn-ea"/>
                <a:ea typeface="+mn-ea"/>
              </a:rPr>
              <a:t>und Sensorarray</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Sensoren</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485F8D2-9FAA-4D7E-91D4-FD19DDF4408A}"/>
                  </a:ext>
                </a:extLst>
              </p:cNvPr>
              <p:cNvSpPr/>
              <p:nvPr/>
            </p:nvSpPr>
            <p:spPr>
              <a:xfrm>
                <a:off x="5184438" y="1642819"/>
                <a:ext cx="1818896" cy="6656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𝐵</m:t>
                              </m:r>
                            </m:e>
                            <m:sub>
                              <m:r>
                                <a:rPr lang="zh-CN" altLang="en-US" i="1">
                                  <a:latin typeface="Cambria Math" panose="02040503050406030204" pitchFamily="18" charset="0"/>
                                </a:rPr>
                                <m:t>𝑚</m:t>
                              </m:r>
                            </m:sub>
                          </m:sSub>
                        </m:num>
                        <m:den>
                          <m:r>
                            <a:rPr lang="zh-CN" altLang="en-US" i="0">
                              <a:latin typeface="Cambria Math" panose="02040503050406030204" pitchFamily="18" charset="0"/>
                            </a:rPr>
                            <m:t>𝜕</m:t>
                          </m:r>
                          <m:r>
                            <a:rPr lang="zh-CN" altLang="en-US" i="1">
                              <a:latin typeface="Cambria Math" panose="02040503050406030204" pitchFamily="18" charset="0"/>
                            </a:rPr>
                            <m:t>𝑞</m:t>
                          </m:r>
                        </m:den>
                      </m:f>
                      <m:r>
                        <a:rPr lang="zh-CN" altLang="en-US" i="0">
                          <a:latin typeface="Cambria Math" panose="02040503050406030204" pitchFamily="18" charset="0"/>
                        </a:rPr>
                        <m:t>&gt;</m:t>
                      </m:r>
                      <m:f>
                        <m:fPr>
                          <m:ctrlPr>
                            <a:rPr lang="zh-CN" altLang="en-US" i="1">
                              <a:latin typeface="Cambria Math" panose="02040503050406030204" pitchFamily="18" charset="0"/>
                            </a:rPr>
                          </m:ctrlPr>
                        </m:fPr>
                        <m:num>
                          <m:r>
                            <a:rPr lang="zh-CN" altLang="en-US" i="0">
                              <a:latin typeface="Cambria Math" panose="02040503050406030204" pitchFamily="18" charset="0"/>
                            </a:rPr>
                            <m:t>5</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𝑘</m:t>
                              </m:r>
                            </m:sup>
                          </m:sSup>
                          <m:r>
                            <a:rPr lang="zh-CN" altLang="en-US" i="0">
                              <a:latin typeface="Cambria Math" panose="02040503050406030204" pitchFamily="18" charset="0"/>
                            </a:rPr>
                            <m:t>⋅</m:t>
                          </m:r>
                          <m:r>
                            <a:rPr lang="zh-CN" altLang="en-US" i="1">
                              <a:latin typeface="Cambria Math" panose="02040503050406030204" pitchFamily="18" charset="0"/>
                            </a:rPr>
                            <m:t>𝑆</m:t>
                          </m:r>
                          <m:r>
                            <a:rPr lang="zh-CN" altLang="en-US" i="0">
                              <a:latin typeface="Cambria Math" panose="02040503050406030204" pitchFamily="18" charset="0"/>
                            </a:rPr>
                            <m:t>⋅</m:t>
                          </m:r>
                          <m:r>
                            <a:rPr lang="zh-CN" altLang="en-US" i="1">
                              <a:latin typeface="Cambria Math" panose="02040503050406030204" pitchFamily="18" charset="0"/>
                            </a:rPr>
                            <m:t>𝑎</m:t>
                          </m:r>
                        </m:den>
                      </m:f>
                    </m:oMath>
                  </m:oMathPara>
                </a14:m>
                <a:endParaRPr lang="zh-CN" altLang="en-US" dirty="0"/>
              </a:p>
            </p:txBody>
          </p:sp>
        </mc:Choice>
        <mc:Fallback xmlns="">
          <p:sp>
            <p:nvSpPr>
              <p:cNvPr id="7" name="矩形 6">
                <a:extLst>
                  <a:ext uri="{FF2B5EF4-FFF2-40B4-BE49-F238E27FC236}">
                    <a16:creationId xmlns:a16="http://schemas.microsoft.com/office/drawing/2014/main" id="{3485F8D2-9FAA-4D7E-91D4-FD19DDF4408A}"/>
                  </a:ext>
                </a:extLst>
              </p:cNvPr>
              <p:cNvSpPr>
                <a:spLocks noRot="1" noChangeAspect="1" noMove="1" noResize="1" noEditPoints="1" noAdjustHandles="1" noChangeArrowheads="1" noChangeShapeType="1" noTextEdit="1"/>
              </p:cNvSpPr>
              <p:nvPr/>
            </p:nvSpPr>
            <p:spPr>
              <a:xfrm>
                <a:off x="5184438" y="1642819"/>
                <a:ext cx="1818896" cy="665695"/>
              </a:xfrm>
              <a:prstGeom prst="rect">
                <a:avLst/>
              </a:prstGeom>
              <a:blipFill>
                <a:blip r:embed="rId4"/>
                <a:stretch>
                  <a:fillRect/>
                </a:stretch>
              </a:blipFill>
            </p:spPr>
            <p:txBody>
              <a:bodyPr/>
              <a:lstStyle/>
              <a:p>
                <a:r>
                  <a:rPr lang="zh-CN" altLang="en-US">
                    <a:noFill/>
                  </a:rPr>
                  <a:t> </a:t>
                </a:r>
              </a:p>
            </p:txBody>
          </p:sp>
        </mc:Fallback>
      </mc:AlternateContent>
      <p:sp>
        <p:nvSpPr>
          <p:cNvPr id="20" name="Fußzeilenplatzhalter 2">
            <a:extLst>
              <a:ext uri="{FF2B5EF4-FFF2-40B4-BE49-F238E27FC236}">
                <a16:creationId xmlns:a16="http://schemas.microsoft.com/office/drawing/2014/main" id="{BFEB2302-1619-4B6F-A3EE-FB8E7DD1CD2D}"/>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pic>
        <p:nvPicPr>
          <p:cNvPr id="12" name="图片 11">
            <a:extLst>
              <a:ext uri="{FF2B5EF4-FFF2-40B4-BE49-F238E27FC236}">
                <a16:creationId xmlns:a16="http://schemas.microsoft.com/office/drawing/2014/main" id="{43EAF864-6034-45C6-B4E4-C71B72AD4856}"/>
              </a:ext>
            </a:extLst>
          </p:cNvPr>
          <p:cNvPicPr>
            <a:picLocks noChangeAspect="1"/>
          </p:cNvPicPr>
          <p:nvPr/>
        </p:nvPicPr>
        <p:blipFill>
          <a:blip r:embed="rId5"/>
          <a:stretch>
            <a:fillRect/>
          </a:stretch>
        </p:blipFill>
        <p:spPr>
          <a:xfrm>
            <a:off x="2454915" y="3132851"/>
            <a:ext cx="1800000" cy="2456389"/>
          </a:xfrm>
          <a:prstGeom prst="rect">
            <a:avLst/>
          </a:prstGeom>
        </p:spPr>
      </p:pic>
      <p:pic>
        <p:nvPicPr>
          <p:cNvPr id="16" name="图片 15">
            <a:extLst>
              <a:ext uri="{FF2B5EF4-FFF2-40B4-BE49-F238E27FC236}">
                <a16:creationId xmlns:a16="http://schemas.microsoft.com/office/drawing/2014/main" id="{F6E2EA0D-F62D-455C-B487-AA1B0860DD06}"/>
              </a:ext>
            </a:extLst>
          </p:cNvPr>
          <p:cNvPicPr>
            <a:picLocks noChangeAspect="1"/>
          </p:cNvPicPr>
          <p:nvPr/>
        </p:nvPicPr>
        <p:blipFill>
          <a:blip r:embed="rId6"/>
          <a:stretch>
            <a:fillRect/>
          </a:stretch>
        </p:blipFill>
        <p:spPr>
          <a:xfrm>
            <a:off x="4366611" y="3132851"/>
            <a:ext cx="1800000" cy="2456389"/>
          </a:xfrm>
          <a:prstGeom prst="rect">
            <a:avLst/>
          </a:prstGeom>
        </p:spPr>
      </p:pic>
      <p:pic>
        <p:nvPicPr>
          <p:cNvPr id="21" name="图片 20">
            <a:extLst>
              <a:ext uri="{FF2B5EF4-FFF2-40B4-BE49-F238E27FC236}">
                <a16:creationId xmlns:a16="http://schemas.microsoft.com/office/drawing/2014/main" id="{A423004E-9619-459E-BBB0-F11D216ECEE1}"/>
              </a:ext>
            </a:extLst>
          </p:cNvPr>
          <p:cNvPicPr>
            <a:picLocks noChangeAspect="1"/>
          </p:cNvPicPr>
          <p:nvPr/>
        </p:nvPicPr>
        <p:blipFill>
          <a:blip r:embed="rId6"/>
          <a:stretch>
            <a:fillRect/>
          </a:stretch>
        </p:blipFill>
        <p:spPr>
          <a:xfrm>
            <a:off x="6278307" y="3132851"/>
            <a:ext cx="1800000" cy="2456389"/>
          </a:xfrm>
          <a:prstGeom prst="rect">
            <a:avLst/>
          </a:prstGeom>
        </p:spPr>
      </p:pic>
      <p:pic>
        <p:nvPicPr>
          <p:cNvPr id="23" name="图片 22">
            <a:extLst>
              <a:ext uri="{FF2B5EF4-FFF2-40B4-BE49-F238E27FC236}">
                <a16:creationId xmlns:a16="http://schemas.microsoft.com/office/drawing/2014/main" id="{A065F100-C502-4DDF-BC48-7026053C0B3E}"/>
              </a:ext>
            </a:extLst>
          </p:cNvPr>
          <p:cNvPicPr>
            <a:picLocks noChangeAspect="1"/>
          </p:cNvPicPr>
          <p:nvPr/>
        </p:nvPicPr>
        <p:blipFill>
          <a:blip r:embed="rId7"/>
          <a:stretch>
            <a:fillRect/>
          </a:stretch>
        </p:blipFill>
        <p:spPr>
          <a:xfrm>
            <a:off x="8190003" y="3132851"/>
            <a:ext cx="1800000" cy="2456389"/>
          </a:xfrm>
          <a:prstGeom prst="rect">
            <a:avLst/>
          </a:prstGeom>
        </p:spPr>
      </p:pic>
      <p:pic>
        <p:nvPicPr>
          <p:cNvPr id="26" name="图片 25">
            <a:extLst>
              <a:ext uri="{FF2B5EF4-FFF2-40B4-BE49-F238E27FC236}">
                <a16:creationId xmlns:a16="http://schemas.microsoft.com/office/drawing/2014/main" id="{F1799E48-C805-40EC-82D0-98DB31608E75}"/>
              </a:ext>
            </a:extLst>
          </p:cNvPr>
          <p:cNvPicPr>
            <a:picLocks noChangeAspect="1"/>
          </p:cNvPicPr>
          <p:nvPr/>
        </p:nvPicPr>
        <p:blipFill>
          <a:blip r:embed="rId8"/>
          <a:stretch>
            <a:fillRect/>
          </a:stretch>
        </p:blipFill>
        <p:spPr>
          <a:xfrm>
            <a:off x="543219" y="3132851"/>
            <a:ext cx="1800000" cy="2456389"/>
          </a:xfrm>
          <a:prstGeom prst="rect">
            <a:avLst/>
          </a:prstGeom>
        </p:spPr>
      </p:pic>
      <p:pic>
        <p:nvPicPr>
          <p:cNvPr id="27" name="图片 26">
            <a:extLst>
              <a:ext uri="{FF2B5EF4-FFF2-40B4-BE49-F238E27FC236}">
                <a16:creationId xmlns:a16="http://schemas.microsoft.com/office/drawing/2014/main" id="{AEBE9015-58C2-437F-A4B5-11C8730E2371}"/>
              </a:ext>
            </a:extLst>
          </p:cNvPr>
          <p:cNvPicPr>
            <a:picLocks noChangeAspect="1"/>
          </p:cNvPicPr>
          <p:nvPr/>
        </p:nvPicPr>
        <p:blipFill>
          <a:blip r:embed="rId9"/>
          <a:stretch>
            <a:fillRect/>
          </a:stretch>
        </p:blipFill>
        <p:spPr>
          <a:xfrm>
            <a:off x="10101699" y="3132851"/>
            <a:ext cx="1800000" cy="2456389"/>
          </a:xfrm>
          <a:prstGeom prst="rect">
            <a:avLst/>
          </a:prstGeom>
        </p:spPr>
      </p:pic>
      <p:sp>
        <p:nvSpPr>
          <p:cNvPr id="28" name="文本框 27">
            <a:extLst>
              <a:ext uri="{FF2B5EF4-FFF2-40B4-BE49-F238E27FC236}">
                <a16:creationId xmlns:a16="http://schemas.microsoft.com/office/drawing/2014/main" id="{2632C6A1-CA5F-48BE-8704-89FF5D9C9134}"/>
              </a:ext>
            </a:extLst>
          </p:cNvPr>
          <p:cNvSpPr txBox="1"/>
          <p:nvPr/>
        </p:nvSpPr>
        <p:spPr>
          <a:xfrm>
            <a:off x="2028234" y="2534036"/>
            <a:ext cx="8276753" cy="369332"/>
          </a:xfrm>
          <a:prstGeom prst="rect">
            <a:avLst/>
          </a:prstGeom>
          <a:noFill/>
        </p:spPr>
        <p:txBody>
          <a:bodyPr wrap="none" rtlCol="0">
            <a:spAutoFit/>
          </a:bodyPr>
          <a:lstStyle/>
          <a:p>
            <a:r>
              <a:rPr lang="de-DE" altLang="zh-CN" dirty="0"/>
              <a:t>Detektierbarer Bereich unter verschiedene ADC Auflösungen und Sensitivitäten</a:t>
            </a:r>
            <a:endParaRPr lang="zh-CN" altLang="en-US" dirty="0"/>
          </a:p>
        </p:txBody>
      </p:sp>
      <p:sp>
        <p:nvSpPr>
          <p:cNvPr id="29" name="文本框 28">
            <a:extLst>
              <a:ext uri="{FF2B5EF4-FFF2-40B4-BE49-F238E27FC236}">
                <a16:creationId xmlns:a16="http://schemas.microsoft.com/office/drawing/2014/main" id="{1804653E-1CFC-4644-A780-AEEFABF131C6}"/>
              </a:ext>
            </a:extLst>
          </p:cNvPr>
          <p:cNvSpPr txBox="1"/>
          <p:nvPr/>
        </p:nvSpPr>
        <p:spPr>
          <a:xfrm>
            <a:off x="1100016" y="5651515"/>
            <a:ext cx="686406" cy="584775"/>
          </a:xfrm>
          <a:prstGeom prst="rect">
            <a:avLst/>
          </a:prstGeom>
          <a:noFill/>
        </p:spPr>
        <p:txBody>
          <a:bodyPr wrap="none" rtlCol="0">
            <a:spAutoFit/>
          </a:bodyPr>
          <a:lstStyle/>
          <a:p>
            <a:r>
              <a:rPr lang="de-DE" altLang="zh-CN" sz="1600" dirty="0"/>
              <a:t>14 </a:t>
            </a:r>
            <a:r>
              <a:rPr lang="de-DE" altLang="zh-CN" sz="1600" dirty="0" err="1"/>
              <a:t>bit</a:t>
            </a:r>
            <a:endParaRPr lang="de-DE" altLang="zh-CN" sz="1600" dirty="0"/>
          </a:p>
          <a:p>
            <a:r>
              <a:rPr lang="de-DE" altLang="zh-CN" sz="1600" dirty="0"/>
              <a:t>5 </a:t>
            </a:r>
            <a:r>
              <a:rPr lang="en-US" altLang="zh-CN" sz="1600" dirty="0"/>
              <a:t>‰</a:t>
            </a:r>
            <a:endParaRPr lang="zh-CN" altLang="en-US" sz="1600" dirty="0"/>
          </a:p>
        </p:txBody>
      </p:sp>
      <p:sp>
        <p:nvSpPr>
          <p:cNvPr id="30" name="文本框 29">
            <a:extLst>
              <a:ext uri="{FF2B5EF4-FFF2-40B4-BE49-F238E27FC236}">
                <a16:creationId xmlns:a16="http://schemas.microsoft.com/office/drawing/2014/main" id="{196E88F5-D2AC-4D5B-8126-4A0242EB7A3D}"/>
              </a:ext>
            </a:extLst>
          </p:cNvPr>
          <p:cNvSpPr txBox="1"/>
          <p:nvPr/>
        </p:nvSpPr>
        <p:spPr>
          <a:xfrm>
            <a:off x="3011712" y="5684268"/>
            <a:ext cx="686406" cy="584775"/>
          </a:xfrm>
          <a:prstGeom prst="rect">
            <a:avLst/>
          </a:prstGeom>
          <a:noFill/>
        </p:spPr>
        <p:txBody>
          <a:bodyPr wrap="none" rtlCol="0">
            <a:spAutoFit/>
          </a:bodyPr>
          <a:lstStyle/>
          <a:p>
            <a:r>
              <a:rPr lang="de-DE" altLang="zh-CN" sz="1600" dirty="0"/>
              <a:t>14 </a:t>
            </a:r>
            <a:r>
              <a:rPr lang="de-DE" altLang="zh-CN" sz="1600" dirty="0" err="1"/>
              <a:t>bit</a:t>
            </a:r>
            <a:endParaRPr lang="de-DE" altLang="zh-CN" sz="1600" dirty="0"/>
          </a:p>
          <a:p>
            <a:r>
              <a:rPr lang="de-DE" altLang="zh-CN" sz="1600" dirty="0"/>
              <a:t>10 </a:t>
            </a:r>
            <a:r>
              <a:rPr lang="en-US" altLang="zh-CN" sz="1600" dirty="0"/>
              <a:t>‰</a:t>
            </a:r>
            <a:endParaRPr lang="zh-CN" altLang="en-US" sz="1600" dirty="0"/>
          </a:p>
        </p:txBody>
      </p:sp>
      <p:sp>
        <p:nvSpPr>
          <p:cNvPr id="31" name="文本框 30">
            <a:extLst>
              <a:ext uri="{FF2B5EF4-FFF2-40B4-BE49-F238E27FC236}">
                <a16:creationId xmlns:a16="http://schemas.microsoft.com/office/drawing/2014/main" id="{CCEBF61F-928D-4C6B-BFB9-58022FE49B3F}"/>
              </a:ext>
            </a:extLst>
          </p:cNvPr>
          <p:cNvSpPr txBox="1"/>
          <p:nvPr/>
        </p:nvSpPr>
        <p:spPr>
          <a:xfrm>
            <a:off x="4923408" y="5649288"/>
            <a:ext cx="686406" cy="584775"/>
          </a:xfrm>
          <a:prstGeom prst="rect">
            <a:avLst/>
          </a:prstGeom>
          <a:noFill/>
        </p:spPr>
        <p:txBody>
          <a:bodyPr wrap="none" rtlCol="0">
            <a:spAutoFit/>
          </a:bodyPr>
          <a:lstStyle/>
          <a:p>
            <a:r>
              <a:rPr lang="de-DE" altLang="zh-CN" sz="1600" dirty="0"/>
              <a:t>14 </a:t>
            </a:r>
            <a:r>
              <a:rPr lang="de-DE" altLang="zh-CN" sz="1600" dirty="0" err="1"/>
              <a:t>bit</a:t>
            </a:r>
            <a:endParaRPr lang="de-DE" altLang="zh-CN" sz="1600" dirty="0"/>
          </a:p>
          <a:p>
            <a:r>
              <a:rPr lang="de-DE" altLang="zh-CN" sz="1600" dirty="0"/>
              <a:t>20 </a:t>
            </a:r>
            <a:r>
              <a:rPr lang="en-US" altLang="zh-CN" sz="1600" dirty="0"/>
              <a:t>‰</a:t>
            </a:r>
            <a:endParaRPr lang="zh-CN" altLang="en-US" sz="1600" dirty="0"/>
          </a:p>
        </p:txBody>
      </p:sp>
      <p:sp>
        <p:nvSpPr>
          <p:cNvPr id="32" name="文本框 31">
            <a:extLst>
              <a:ext uri="{FF2B5EF4-FFF2-40B4-BE49-F238E27FC236}">
                <a16:creationId xmlns:a16="http://schemas.microsoft.com/office/drawing/2014/main" id="{415C15C9-1EE2-4BFE-A2C5-00E4E8DA1170}"/>
              </a:ext>
            </a:extLst>
          </p:cNvPr>
          <p:cNvSpPr txBox="1"/>
          <p:nvPr/>
        </p:nvSpPr>
        <p:spPr>
          <a:xfrm>
            <a:off x="6835104" y="5682041"/>
            <a:ext cx="686406" cy="584775"/>
          </a:xfrm>
          <a:prstGeom prst="rect">
            <a:avLst/>
          </a:prstGeom>
          <a:noFill/>
        </p:spPr>
        <p:txBody>
          <a:bodyPr wrap="none" rtlCol="0">
            <a:spAutoFit/>
          </a:bodyPr>
          <a:lstStyle/>
          <a:p>
            <a:r>
              <a:rPr lang="de-DE" altLang="zh-CN" sz="1600" dirty="0"/>
              <a:t>16 </a:t>
            </a:r>
            <a:r>
              <a:rPr lang="de-DE" altLang="zh-CN" sz="1600" dirty="0" err="1"/>
              <a:t>bit</a:t>
            </a:r>
            <a:endParaRPr lang="de-DE" altLang="zh-CN" sz="1600" dirty="0"/>
          </a:p>
          <a:p>
            <a:r>
              <a:rPr lang="de-DE" altLang="zh-CN" sz="1600" dirty="0"/>
              <a:t>5 </a:t>
            </a:r>
            <a:r>
              <a:rPr lang="en-US" altLang="zh-CN" sz="1600" dirty="0"/>
              <a:t>‰</a:t>
            </a:r>
            <a:endParaRPr lang="zh-CN" altLang="en-US" sz="1600" dirty="0"/>
          </a:p>
        </p:txBody>
      </p:sp>
      <p:sp>
        <p:nvSpPr>
          <p:cNvPr id="33" name="文本框 32">
            <a:extLst>
              <a:ext uri="{FF2B5EF4-FFF2-40B4-BE49-F238E27FC236}">
                <a16:creationId xmlns:a16="http://schemas.microsoft.com/office/drawing/2014/main" id="{BFD4AC25-52D0-4FCC-9EBB-40E49521A106}"/>
              </a:ext>
            </a:extLst>
          </p:cNvPr>
          <p:cNvSpPr txBox="1"/>
          <p:nvPr/>
        </p:nvSpPr>
        <p:spPr>
          <a:xfrm>
            <a:off x="8746800" y="5649288"/>
            <a:ext cx="686406" cy="584775"/>
          </a:xfrm>
          <a:prstGeom prst="rect">
            <a:avLst/>
          </a:prstGeom>
          <a:noFill/>
        </p:spPr>
        <p:txBody>
          <a:bodyPr wrap="none" rtlCol="0">
            <a:spAutoFit/>
          </a:bodyPr>
          <a:lstStyle/>
          <a:p>
            <a:r>
              <a:rPr lang="de-DE" altLang="zh-CN" sz="1600" dirty="0"/>
              <a:t>16 </a:t>
            </a:r>
            <a:r>
              <a:rPr lang="de-DE" altLang="zh-CN" sz="1600" dirty="0" err="1"/>
              <a:t>bit</a:t>
            </a:r>
            <a:endParaRPr lang="de-DE" altLang="zh-CN" sz="1600" dirty="0"/>
          </a:p>
          <a:p>
            <a:r>
              <a:rPr lang="de-DE" altLang="zh-CN" sz="1600" dirty="0"/>
              <a:t>10 </a:t>
            </a:r>
            <a:r>
              <a:rPr lang="en-US" altLang="zh-CN" sz="1600" dirty="0"/>
              <a:t>‰</a:t>
            </a:r>
            <a:endParaRPr lang="zh-CN" altLang="en-US" sz="1600" dirty="0"/>
          </a:p>
        </p:txBody>
      </p:sp>
      <p:sp>
        <p:nvSpPr>
          <p:cNvPr id="34" name="文本框 33">
            <a:extLst>
              <a:ext uri="{FF2B5EF4-FFF2-40B4-BE49-F238E27FC236}">
                <a16:creationId xmlns:a16="http://schemas.microsoft.com/office/drawing/2014/main" id="{6BDECEF8-58EA-4F13-B2AA-1EE3B46E1308}"/>
              </a:ext>
            </a:extLst>
          </p:cNvPr>
          <p:cNvSpPr txBox="1"/>
          <p:nvPr/>
        </p:nvSpPr>
        <p:spPr>
          <a:xfrm>
            <a:off x="10658496" y="5682041"/>
            <a:ext cx="686406" cy="584775"/>
          </a:xfrm>
          <a:prstGeom prst="rect">
            <a:avLst/>
          </a:prstGeom>
          <a:noFill/>
        </p:spPr>
        <p:txBody>
          <a:bodyPr wrap="none" rtlCol="0">
            <a:spAutoFit/>
          </a:bodyPr>
          <a:lstStyle/>
          <a:p>
            <a:r>
              <a:rPr lang="de-DE" altLang="zh-CN" sz="1600" dirty="0"/>
              <a:t>16 </a:t>
            </a:r>
            <a:r>
              <a:rPr lang="de-DE" altLang="zh-CN" sz="1600" dirty="0" err="1"/>
              <a:t>bit</a:t>
            </a:r>
            <a:endParaRPr lang="de-DE" altLang="zh-CN" sz="1600" dirty="0"/>
          </a:p>
          <a:p>
            <a:r>
              <a:rPr lang="de-DE" altLang="zh-CN" sz="1600" dirty="0"/>
              <a:t>20 </a:t>
            </a:r>
            <a:r>
              <a:rPr lang="en-US" altLang="zh-CN" sz="1600" dirty="0"/>
              <a:t>‰</a:t>
            </a:r>
            <a:endParaRPr lang="zh-CN" altLang="en-US" sz="1600" dirty="0"/>
          </a:p>
        </p:txBody>
      </p:sp>
      <p:sp>
        <p:nvSpPr>
          <p:cNvPr id="3" name="矩形 2">
            <a:extLst>
              <a:ext uri="{FF2B5EF4-FFF2-40B4-BE49-F238E27FC236}">
                <a16:creationId xmlns:a16="http://schemas.microsoft.com/office/drawing/2014/main" id="{E2177BFA-E1A4-4B8E-BB74-69FA2EE163D0}"/>
              </a:ext>
            </a:extLst>
          </p:cNvPr>
          <p:cNvSpPr/>
          <p:nvPr/>
        </p:nvSpPr>
        <p:spPr>
          <a:xfrm>
            <a:off x="8190003" y="2996169"/>
            <a:ext cx="3586647" cy="2653119"/>
          </a:xfrm>
          <a:prstGeom prst="rect">
            <a:avLst/>
          </a:prstGeom>
          <a:noFill/>
          <a:ln w="76200">
            <a:solidFill>
              <a:srgbClr val="32A1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7619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zh-CN" dirty="0" err="1">
                <a:latin typeface="+mn-ea"/>
              </a:rPr>
              <a:t>Gradienten-Methode</a:t>
            </a:r>
            <a:endParaRPr lang="en-US" altLang="zh-CN" dirty="0">
              <a:latin typeface="+mn-ea"/>
            </a:endParaRPr>
          </a:p>
          <a:p>
            <a:pPr lvl="1"/>
            <a:r>
              <a:rPr lang="en-US" dirty="0" err="1">
                <a:latin typeface="+mn-ea"/>
              </a:rPr>
              <a:t>weniger</a:t>
            </a:r>
            <a:r>
              <a:rPr lang="en-US" dirty="0">
                <a:latin typeface="+mn-ea"/>
              </a:rPr>
              <a:t> </a:t>
            </a:r>
            <a:r>
              <a:rPr lang="en-US" dirty="0" err="1">
                <a:latin typeface="+mn-ea"/>
              </a:rPr>
              <a:t>Rechenaufwand</a:t>
            </a:r>
            <a:endParaRPr lang="en-US" dirty="0">
              <a:latin typeface="+mn-ea"/>
            </a:endParaRPr>
          </a:p>
          <a:p>
            <a:pPr lvl="1"/>
            <a:r>
              <a:rPr lang="en-US" altLang="zh-CN" dirty="0" err="1"/>
              <a:t>Terminierung</a:t>
            </a:r>
            <a:r>
              <a:rPr lang="en-US" altLang="zh-CN" dirty="0"/>
              <a:t> in </a:t>
            </a:r>
            <a:r>
              <a:rPr lang="en-US" altLang="zh-CN" dirty="0" err="1"/>
              <a:t>lokalem</a:t>
            </a:r>
            <a:r>
              <a:rPr lang="en-US" altLang="zh-CN" dirty="0"/>
              <a:t> Minimum</a:t>
            </a:r>
            <a:endParaRPr lang="zh-CN" altLang="en-US" dirty="0"/>
          </a:p>
          <a:p>
            <a:pPr marL="476250" lvl="1" indent="0">
              <a:buNone/>
            </a:pPr>
            <a:endParaRPr lang="en-US" altLang="zh-CN" dirty="0">
              <a:latin typeface="+mn-ea"/>
            </a:endParaRPr>
          </a:p>
          <a:p>
            <a:pPr marL="476250" lvl="1" indent="0">
              <a:buNone/>
            </a:pPr>
            <a:endParaRPr lang="en-US" altLang="zh-CN" dirty="0">
              <a:latin typeface="+mn-ea"/>
            </a:endParaRPr>
          </a:p>
          <a:p>
            <a:pPr marL="476250" lvl="1" indent="0">
              <a:buNone/>
            </a:pPr>
            <a:endParaRPr lang="en-US" altLang="zh-CN" dirty="0">
              <a:latin typeface="+mn-ea"/>
            </a:endParaRPr>
          </a:p>
          <a:p>
            <a:r>
              <a:rPr lang="en-US" altLang="zh-CN" dirty="0">
                <a:latin typeface="+mn-ea"/>
              </a:rPr>
              <a:t>Box Search</a:t>
            </a:r>
          </a:p>
          <a:p>
            <a:pPr lvl="1"/>
            <a:r>
              <a:rPr lang="en-US" altLang="zh-CN" dirty="0">
                <a:latin typeface="+mn-ea"/>
              </a:rPr>
              <a:t>Schritt</a:t>
            </a:r>
          </a:p>
          <a:p>
            <a:pPr lvl="2"/>
            <a:r>
              <a:rPr lang="en-US" altLang="zh-CN" dirty="0">
                <a:latin typeface="+mn-ea"/>
              </a:rPr>
              <a:t>Workspace </a:t>
            </a:r>
            <a:r>
              <a:rPr lang="en-US" altLang="zh-CN" dirty="0" err="1">
                <a:latin typeface="+mn-ea"/>
              </a:rPr>
              <a:t>Zerteilen</a:t>
            </a:r>
            <a:endParaRPr lang="en-US" altLang="zh-CN" dirty="0">
              <a:latin typeface="+mn-ea"/>
            </a:endParaRPr>
          </a:p>
          <a:p>
            <a:pPr lvl="2"/>
            <a:r>
              <a:rPr lang="en-US" altLang="zh-CN" dirty="0">
                <a:latin typeface="+mn-ea"/>
              </a:rPr>
              <a:t>Minimum </a:t>
            </a:r>
            <a:r>
              <a:rPr lang="en-US" altLang="zh-CN" dirty="0" err="1">
                <a:latin typeface="+mn-ea"/>
              </a:rPr>
              <a:t>Suchen</a:t>
            </a:r>
            <a:endParaRPr lang="en-US" altLang="zh-CN" dirty="0">
              <a:latin typeface="+mn-ea"/>
            </a:endParaRPr>
          </a:p>
          <a:p>
            <a:pPr lvl="2"/>
            <a:r>
              <a:rPr lang="en-US" altLang="zh-CN" dirty="0">
                <a:latin typeface="+mn-ea"/>
              </a:rPr>
              <a:t>Workspace </a:t>
            </a:r>
            <a:r>
              <a:rPr lang="en-US" altLang="zh-CN" dirty="0" err="1">
                <a:latin typeface="+mn-ea"/>
              </a:rPr>
              <a:t>Verkleinern</a:t>
            </a:r>
            <a:endParaRPr lang="en-US" altLang="zh-CN" dirty="0">
              <a:latin typeface="+mn-ea"/>
            </a:endParaRPr>
          </a:p>
          <a:p>
            <a:pPr lvl="1"/>
            <a:endParaRPr lang="en-US" altLang="zh-CN" dirty="0">
              <a:latin typeface="+mn-ea"/>
            </a:endParaRPr>
          </a:p>
          <a:p>
            <a:pPr lvl="1"/>
            <a:r>
              <a:rPr lang="de-DE" altLang="zh-CN" dirty="0">
                <a:latin typeface="+mn-ea"/>
              </a:rPr>
              <a:t>Eigenschaften</a:t>
            </a:r>
          </a:p>
          <a:p>
            <a:pPr lvl="2"/>
            <a:r>
              <a:rPr lang="de-DE" altLang="zh-CN" dirty="0">
                <a:latin typeface="+mn-ea"/>
              </a:rPr>
              <a:t>Robuster </a:t>
            </a:r>
            <a:r>
              <a:rPr lang="en-US" altLang="zh-CN" dirty="0" err="1"/>
              <a:t>Terminierung</a:t>
            </a:r>
            <a:r>
              <a:rPr lang="en-US" altLang="zh-CN" dirty="0"/>
              <a:t> in </a:t>
            </a:r>
            <a:r>
              <a:rPr lang="en-US" altLang="zh-CN" dirty="0" err="1"/>
              <a:t>lokalem</a:t>
            </a:r>
            <a:r>
              <a:rPr lang="en-US" altLang="zh-CN" dirty="0"/>
              <a:t> Minimum</a:t>
            </a:r>
            <a:endParaRPr lang="zh-CN" altLang="en-US" dirty="0"/>
          </a:p>
          <a:p>
            <a:pPr lvl="2"/>
            <a:r>
              <a:rPr lang="de-DE" altLang="zh-CN" dirty="0">
                <a:latin typeface="+mn-ea"/>
              </a:rPr>
              <a:t>Hoher Rechenaufwand (abhängig von Anzahl der Knoten)</a:t>
            </a:r>
          </a:p>
          <a:p>
            <a:endParaRPr lang="de-DE" altLang="zh-CN" dirty="0">
              <a:latin typeface="+mn-ea"/>
            </a:endParaRPr>
          </a:p>
        </p:txBody>
      </p:sp>
      <p:pic>
        <p:nvPicPr>
          <p:cNvPr id="14" name="图片 13">
            <a:extLst>
              <a:ext uri="{FF2B5EF4-FFF2-40B4-BE49-F238E27FC236}">
                <a16:creationId xmlns:a16="http://schemas.microsoft.com/office/drawing/2014/main" id="{A27AC8C5-C3D9-444D-8F16-188393398574}"/>
              </a:ext>
            </a:extLst>
          </p:cNvPr>
          <p:cNvPicPr>
            <a:picLocks noChangeAspect="1"/>
          </p:cNvPicPr>
          <p:nvPr/>
        </p:nvPicPr>
        <p:blipFill>
          <a:blip r:embed="rId3"/>
          <a:stretch>
            <a:fillRect/>
          </a:stretch>
        </p:blipFill>
        <p:spPr>
          <a:xfrm>
            <a:off x="5951984" y="3568590"/>
            <a:ext cx="5544616" cy="2090847"/>
          </a:xfrm>
          <a:prstGeom prst="rect">
            <a:avLst/>
          </a:prstGeom>
        </p:spPr>
      </p:pic>
      <p:sp>
        <p:nvSpPr>
          <p:cNvPr id="4" name="Titel 3"/>
          <p:cNvSpPr>
            <a:spLocks noGrp="1"/>
          </p:cNvSpPr>
          <p:nvPr>
            <p:ph type="title"/>
          </p:nvPr>
        </p:nvSpPr>
        <p:spPr/>
        <p:txBody>
          <a:bodyPr/>
          <a:lstStyle/>
          <a:p>
            <a:r>
              <a:rPr lang="de-DE" altLang="zh-CN" kern="100" dirty="0">
                <a:latin typeface="+mn-ea"/>
                <a:ea typeface="+mn-ea"/>
              </a:rPr>
              <a:t>Lokalisierungsalgorithmen</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Gradienten-Methode und Box Search</a:t>
            </a:r>
          </a:p>
        </p:txBody>
      </p:sp>
      <p:pic>
        <p:nvPicPr>
          <p:cNvPr id="11" name="图片 10">
            <a:extLst>
              <a:ext uri="{FF2B5EF4-FFF2-40B4-BE49-F238E27FC236}">
                <a16:creationId xmlns:a16="http://schemas.microsoft.com/office/drawing/2014/main" id="{88F389D3-98D5-45F5-AF8B-C39E6484176B}"/>
              </a:ext>
            </a:extLst>
          </p:cNvPr>
          <p:cNvPicPr>
            <a:picLocks noChangeAspect="1"/>
          </p:cNvPicPr>
          <p:nvPr/>
        </p:nvPicPr>
        <p:blipFill>
          <a:blip r:embed="rId4"/>
          <a:stretch>
            <a:fillRect/>
          </a:stretch>
        </p:blipFill>
        <p:spPr>
          <a:xfrm>
            <a:off x="6312024" y="968386"/>
            <a:ext cx="3812600" cy="2240905"/>
          </a:xfrm>
          <a:prstGeom prst="rect">
            <a:avLst/>
          </a:prstGeom>
        </p:spPr>
      </p:pic>
      <p:sp>
        <p:nvSpPr>
          <p:cNvPr id="18" name="Fußzeilenplatzhalter 2">
            <a:extLst>
              <a:ext uri="{FF2B5EF4-FFF2-40B4-BE49-F238E27FC236}">
                <a16:creationId xmlns:a16="http://schemas.microsoft.com/office/drawing/2014/main" id="{288972BB-FB7C-460D-BF1C-6E5FC3541F27}"/>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270928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latin typeface="+mn-ea"/>
              </a:rPr>
              <a:t>Zufällig Sampling</a:t>
            </a:r>
          </a:p>
          <a:p>
            <a:r>
              <a:rPr lang="de-DE" dirty="0">
                <a:latin typeface="+mn-ea"/>
              </a:rPr>
              <a:t>Sensordaten</a:t>
            </a:r>
          </a:p>
          <a:p>
            <a:pPr lvl="1"/>
            <a:r>
              <a:rPr lang="de-DE" dirty="0">
                <a:latin typeface="+mn-ea"/>
              </a:rPr>
              <a:t>ADC Auflösung</a:t>
            </a:r>
          </a:p>
          <a:p>
            <a:pPr lvl="1"/>
            <a:endParaRPr lang="de-DE" dirty="0">
              <a:latin typeface="+mn-ea"/>
            </a:endParaRPr>
          </a:p>
          <a:p>
            <a:pPr lvl="1"/>
            <a:endParaRPr lang="de-DE" dirty="0">
              <a:latin typeface="+mn-ea"/>
            </a:endParaRPr>
          </a:p>
          <a:p>
            <a:pPr lvl="1"/>
            <a:endParaRPr lang="de-DE" dirty="0">
              <a:latin typeface="+mn-ea"/>
            </a:endParaRPr>
          </a:p>
          <a:p>
            <a:pPr lvl="1"/>
            <a:endParaRPr lang="de-DE" dirty="0">
              <a:latin typeface="+mn-ea"/>
            </a:endParaRPr>
          </a:p>
          <a:p>
            <a:pPr lvl="1"/>
            <a:endParaRPr lang="de-DE" dirty="0">
              <a:latin typeface="+mn-ea"/>
            </a:endParaRPr>
          </a:p>
          <a:p>
            <a:pPr lvl="1"/>
            <a:endParaRPr lang="de-DE" dirty="0">
              <a:latin typeface="+mn-ea"/>
            </a:endParaRPr>
          </a:p>
          <a:p>
            <a:pPr lvl="1"/>
            <a:r>
              <a:rPr lang="de-DE" dirty="0">
                <a:latin typeface="+mn-ea"/>
              </a:rPr>
              <a:t>Drift</a:t>
            </a:r>
          </a:p>
          <a:p>
            <a:pPr lvl="1"/>
            <a:endParaRPr lang="de-DE" dirty="0">
              <a:latin typeface="+mn-ea"/>
            </a:endParaRPr>
          </a:p>
          <a:p>
            <a:pPr lvl="1"/>
            <a:endParaRPr lang="de-DE" dirty="0">
              <a:latin typeface="+mn-ea"/>
            </a:endParaRPr>
          </a:p>
          <a:p>
            <a:pPr lvl="1"/>
            <a:endParaRPr lang="de-DE" dirty="0">
              <a:latin typeface="+mn-ea"/>
            </a:endParaRPr>
          </a:p>
        </p:txBody>
      </p:sp>
      <p:sp>
        <p:nvSpPr>
          <p:cNvPr id="4" name="Titel 3"/>
          <p:cNvSpPr>
            <a:spLocks noGrp="1"/>
          </p:cNvSpPr>
          <p:nvPr>
            <p:ph type="title"/>
          </p:nvPr>
        </p:nvSpPr>
        <p:spPr/>
        <p:txBody>
          <a:bodyPr/>
          <a:lstStyle/>
          <a:p>
            <a:r>
              <a:rPr lang="en-US" altLang="zh-CN" dirty="0" err="1"/>
              <a:t>Lokalisierungsversuche</a:t>
            </a:r>
            <a:r>
              <a:rPr lang="en-US" altLang="zh-CN" dirty="0"/>
              <a:t> (in-silico)</a:t>
            </a:r>
            <a:endParaRPr lang="zh-CN" altLang="en-US" dirty="0"/>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Hardware Bewertung</a:t>
            </a:r>
          </a:p>
        </p:txBody>
      </p:sp>
      <p:pic>
        <p:nvPicPr>
          <p:cNvPr id="24" name="图片 23">
            <a:extLst>
              <a:ext uri="{FF2B5EF4-FFF2-40B4-BE49-F238E27FC236}">
                <a16:creationId xmlns:a16="http://schemas.microsoft.com/office/drawing/2014/main" id="{7A0F8339-1AF7-4FA8-B70E-3002B98B169E}"/>
              </a:ext>
            </a:extLst>
          </p:cNvPr>
          <p:cNvPicPr>
            <a:picLocks noChangeAspect="1"/>
          </p:cNvPicPr>
          <p:nvPr/>
        </p:nvPicPr>
        <p:blipFill>
          <a:blip r:embed="rId3"/>
          <a:stretch>
            <a:fillRect/>
          </a:stretch>
        </p:blipFill>
        <p:spPr>
          <a:xfrm>
            <a:off x="8976320" y="3610523"/>
            <a:ext cx="2836002" cy="2160000"/>
          </a:xfrm>
          <a:prstGeom prst="rect">
            <a:avLst/>
          </a:prstGeom>
        </p:spPr>
      </p:pic>
      <p:pic>
        <p:nvPicPr>
          <p:cNvPr id="26" name="图片 25">
            <a:extLst>
              <a:ext uri="{FF2B5EF4-FFF2-40B4-BE49-F238E27FC236}">
                <a16:creationId xmlns:a16="http://schemas.microsoft.com/office/drawing/2014/main" id="{732BA6DD-A6F5-42E2-9B43-9BF506CC5FD6}"/>
              </a:ext>
            </a:extLst>
          </p:cNvPr>
          <p:cNvPicPr>
            <a:picLocks noChangeAspect="1"/>
          </p:cNvPicPr>
          <p:nvPr/>
        </p:nvPicPr>
        <p:blipFill>
          <a:blip r:embed="rId4"/>
          <a:stretch>
            <a:fillRect/>
          </a:stretch>
        </p:blipFill>
        <p:spPr>
          <a:xfrm>
            <a:off x="9171375" y="1247797"/>
            <a:ext cx="2176356" cy="2160000"/>
          </a:xfrm>
          <a:prstGeom prst="rect">
            <a:avLst/>
          </a:prstGeom>
        </p:spPr>
      </p:pic>
      <p:pic>
        <p:nvPicPr>
          <p:cNvPr id="28" name="图片 27">
            <a:extLst>
              <a:ext uri="{FF2B5EF4-FFF2-40B4-BE49-F238E27FC236}">
                <a16:creationId xmlns:a16="http://schemas.microsoft.com/office/drawing/2014/main" id="{66CC283A-3267-4157-8FE5-9ED3F4F14804}"/>
              </a:ext>
            </a:extLst>
          </p:cNvPr>
          <p:cNvPicPr>
            <a:picLocks noChangeAspect="1"/>
          </p:cNvPicPr>
          <p:nvPr/>
        </p:nvPicPr>
        <p:blipFill>
          <a:blip r:embed="rId5"/>
          <a:stretch>
            <a:fillRect/>
          </a:stretch>
        </p:blipFill>
        <p:spPr>
          <a:xfrm>
            <a:off x="4908401" y="1247797"/>
            <a:ext cx="3875920" cy="2160000"/>
          </a:xfrm>
          <a:prstGeom prst="rect">
            <a:avLst/>
          </a:prstGeom>
        </p:spPr>
      </p:pic>
      <p:pic>
        <p:nvPicPr>
          <p:cNvPr id="30" name="图片 29">
            <a:extLst>
              <a:ext uri="{FF2B5EF4-FFF2-40B4-BE49-F238E27FC236}">
                <a16:creationId xmlns:a16="http://schemas.microsoft.com/office/drawing/2014/main" id="{F76E90A0-0C1E-4689-8F39-B312FA4195B6}"/>
              </a:ext>
            </a:extLst>
          </p:cNvPr>
          <p:cNvPicPr>
            <a:picLocks noChangeAspect="1"/>
          </p:cNvPicPr>
          <p:nvPr/>
        </p:nvPicPr>
        <p:blipFill>
          <a:blip r:embed="rId6"/>
          <a:stretch>
            <a:fillRect/>
          </a:stretch>
        </p:blipFill>
        <p:spPr>
          <a:xfrm>
            <a:off x="4908401" y="3610523"/>
            <a:ext cx="3875920" cy="2160000"/>
          </a:xfrm>
          <a:prstGeom prst="rect">
            <a:avLst/>
          </a:prstGeom>
        </p:spPr>
      </p:pic>
      <p:graphicFrame>
        <p:nvGraphicFramePr>
          <p:cNvPr id="31" name="表格 30">
            <a:extLst>
              <a:ext uri="{FF2B5EF4-FFF2-40B4-BE49-F238E27FC236}">
                <a16:creationId xmlns:a16="http://schemas.microsoft.com/office/drawing/2014/main" id="{11B3FD2B-4A10-4613-BCF9-442E5F1A2152}"/>
              </a:ext>
            </a:extLst>
          </p:cNvPr>
          <p:cNvGraphicFramePr>
            <a:graphicFrameLocks noGrp="1"/>
          </p:cNvGraphicFramePr>
          <p:nvPr>
            <p:extLst>
              <p:ext uri="{D42A27DB-BD31-4B8C-83A1-F6EECF244321}">
                <p14:modId xmlns:p14="http://schemas.microsoft.com/office/powerpoint/2010/main" val="613128782"/>
              </p:ext>
            </p:extLst>
          </p:nvPr>
        </p:nvGraphicFramePr>
        <p:xfrm>
          <a:off x="1932447" y="2276872"/>
          <a:ext cx="2422449" cy="1572795"/>
        </p:xfrm>
        <a:graphic>
          <a:graphicData uri="http://schemas.openxmlformats.org/drawingml/2006/table">
            <a:tbl>
              <a:tblPr firstRow="1" firstCol="1" bandRow="1">
                <a:tableStyleId>{5C22544A-7EE6-4342-B048-85BDC9FD1C3A}</a:tableStyleId>
              </a:tblPr>
              <a:tblGrid>
                <a:gridCol w="807483">
                  <a:extLst>
                    <a:ext uri="{9D8B030D-6E8A-4147-A177-3AD203B41FA5}">
                      <a16:colId xmlns:a16="http://schemas.microsoft.com/office/drawing/2014/main" val="685323060"/>
                    </a:ext>
                  </a:extLst>
                </a:gridCol>
                <a:gridCol w="807483">
                  <a:extLst>
                    <a:ext uri="{9D8B030D-6E8A-4147-A177-3AD203B41FA5}">
                      <a16:colId xmlns:a16="http://schemas.microsoft.com/office/drawing/2014/main" val="2016707028"/>
                    </a:ext>
                  </a:extLst>
                </a:gridCol>
                <a:gridCol w="807483">
                  <a:extLst>
                    <a:ext uri="{9D8B030D-6E8A-4147-A177-3AD203B41FA5}">
                      <a16:colId xmlns:a16="http://schemas.microsoft.com/office/drawing/2014/main" val="4011342265"/>
                    </a:ext>
                  </a:extLst>
                </a:gridCol>
              </a:tblGrid>
              <a:tr h="351680">
                <a:tc>
                  <a:txBody>
                    <a:bodyPr/>
                    <a:lstStyle/>
                    <a:p>
                      <a:pPr algn="ctr">
                        <a:spcAft>
                          <a:spcPts val="0"/>
                        </a:spcAft>
                      </a:pPr>
                      <a:r>
                        <a:rPr lang="en-US" sz="1600" kern="100" dirty="0">
                          <a:effectLst/>
                        </a:rPr>
                        <a:t>INDEX</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ADC</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600" kern="100">
                          <a:effectLst/>
                        </a:rPr>
                        <a:t>Drift</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379642869"/>
                  </a:ext>
                </a:extLst>
              </a:tr>
              <a:tr h="244223">
                <a:tc>
                  <a:txBody>
                    <a:bodyPr/>
                    <a:lstStyle/>
                    <a:p>
                      <a:pPr algn="ctr">
                        <a:spcAft>
                          <a:spcPts val="0"/>
                        </a:spcAft>
                      </a:pPr>
                      <a:r>
                        <a:rPr lang="en-US" sz="1600" kern="100" dirty="0">
                          <a:effectLst/>
                        </a:rPr>
                        <a:t>1</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12</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a:effectLst/>
                        </a:rPr>
                        <a:t>2%</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176919529"/>
                  </a:ext>
                </a:extLst>
              </a:tr>
              <a:tr h="244223">
                <a:tc>
                  <a:txBody>
                    <a:bodyPr/>
                    <a:lstStyle/>
                    <a:p>
                      <a:pPr algn="ctr">
                        <a:spcAft>
                          <a:spcPts val="0"/>
                        </a:spcAft>
                      </a:pPr>
                      <a:r>
                        <a:rPr lang="en-US" sz="1600" kern="100">
                          <a:effectLst/>
                        </a:rPr>
                        <a:t>2</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14</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2%</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132913186"/>
                  </a:ext>
                </a:extLst>
              </a:tr>
              <a:tr h="244223">
                <a:tc>
                  <a:txBody>
                    <a:bodyPr/>
                    <a:lstStyle/>
                    <a:p>
                      <a:pPr algn="ctr">
                        <a:spcAft>
                          <a:spcPts val="0"/>
                        </a:spcAft>
                      </a:pPr>
                      <a:r>
                        <a:rPr lang="en-US" sz="1600" kern="100">
                          <a:effectLst/>
                        </a:rPr>
                        <a:t>0</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16</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2%</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3085044887"/>
                  </a:ext>
                </a:extLst>
              </a:tr>
              <a:tr h="244223">
                <a:tc>
                  <a:txBody>
                    <a:bodyPr/>
                    <a:lstStyle/>
                    <a:p>
                      <a:pPr algn="ctr">
                        <a:spcAft>
                          <a:spcPts val="0"/>
                        </a:spcAft>
                      </a:pPr>
                      <a:r>
                        <a:rPr lang="en-US" sz="1600" kern="100">
                          <a:effectLst/>
                        </a:rPr>
                        <a:t>3</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18</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2%</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4144823030"/>
                  </a:ext>
                </a:extLst>
              </a:tr>
              <a:tr h="244223">
                <a:tc>
                  <a:txBody>
                    <a:bodyPr/>
                    <a:lstStyle/>
                    <a:p>
                      <a:pPr algn="ctr">
                        <a:spcAft>
                          <a:spcPts val="0"/>
                        </a:spcAft>
                      </a:pPr>
                      <a:r>
                        <a:rPr lang="en-US" sz="1600" kern="100">
                          <a:effectLst/>
                        </a:rPr>
                        <a:t>4</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20</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2%</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29687668"/>
                  </a:ext>
                </a:extLst>
              </a:tr>
            </a:tbl>
          </a:graphicData>
        </a:graphic>
      </p:graphicFrame>
      <p:graphicFrame>
        <p:nvGraphicFramePr>
          <p:cNvPr id="32" name="表格 31">
            <a:extLst>
              <a:ext uri="{FF2B5EF4-FFF2-40B4-BE49-F238E27FC236}">
                <a16:creationId xmlns:a16="http://schemas.microsoft.com/office/drawing/2014/main" id="{1EC94A0F-3676-4AFB-9C4A-9988CEB23BA8}"/>
              </a:ext>
            </a:extLst>
          </p:cNvPr>
          <p:cNvGraphicFramePr>
            <a:graphicFrameLocks noGrp="1"/>
          </p:cNvGraphicFramePr>
          <p:nvPr>
            <p:extLst>
              <p:ext uri="{D42A27DB-BD31-4B8C-83A1-F6EECF244321}">
                <p14:modId xmlns:p14="http://schemas.microsoft.com/office/powerpoint/2010/main" val="799237350"/>
              </p:ext>
            </p:extLst>
          </p:nvPr>
        </p:nvGraphicFramePr>
        <p:xfrm>
          <a:off x="1932447" y="4588504"/>
          <a:ext cx="2422449" cy="1576800"/>
        </p:xfrm>
        <a:graphic>
          <a:graphicData uri="http://schemas.openxmlformats.org/drawingml/2006/table">
            <a:tbl>
              <a:tblPr firstRow="1" firstCol="1" bandRow="1">
                <a:tableStyleId>{5C22544A-7EE6-4342-B048-85BDC9FD1C3A}</a:tableStyleId>
              </a:tblPr>
              <a:tblGrid>
                <a:gridCol w="807483">
                  <a:extLst>
                    <a:ext uri="{9D8B030D-6E8A-4147-A177-3AD203B41FA5}">
                      <a16:colId xmlns:a16="http://schemas.microsoft.com/office/drawing/2014/main" val="2178810654"/>
                    </a:ext>
                  </a:extLst>
                </a:gridCol>
                <a:gridCol w="807483">
                  <a:extLst>
                    <a:ext uri="{9D8B030D-6E8A-4147-A177-3AD203B41FA5}">
                      <a16:colId xmlns:a16="http://schemas.microsoft.com/office/drawing/2014/main" val="2959186335"/>
                    </a:ext>
                  </a:extLst>
                </a:gridCol>
                <a:gridCol w="807483">
                  <a:extLst>
                    <a:ext uri="{9D8B030D-6E8A-4147-A177-3AD203B41FA5}">
                      <a16:colId xmlns:a16="http://schemas.microsoft.com/office/drawing/2014/main" val="4018980481"/>
                    </a:ext>
                  </a:extLst>
                </a:gridCol>
              </a:tblGrid>
              <a:tr h="352800">
                <a:tc>
                  <a:txBody>
                    <a:bodyPr/>
                    <a:lstStyle/>
                    <a:p>
                      <a:pPr algn="ctr">
                        <a:spcAft>
                          <a:spcPts val="0"/>
                        </a:spcAft>
                      </a:pPr>
                      <a:r>
                        <a:rPr lang="en-US" sz="1600" kern="100" dirty="0">
                          <a:effectLst/>
                        </a:rPr>
                        <a:t>INDEX</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ADC</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de-DE" sz="1600" kern="100" dirty="0">
                          <a:effectLst/>
                        </a:rPr>
                        <a:t>Drift</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1240118415"/>
                  </a:ext>
                </a:extLst>
              </a:tr>
              <a:tr h="244800">
                <a:tc>
                  <a:txBody>
                    <a:bodyPr/>
                    <a:lstStyle/>
                    <a:p>
                      <a:pPr algn="ctr">
                        <a:spcAft>
                          <a:spcPts val="0"/>
                        </a:spcAft>
                      </a:pPr>
                      <a:r>
                        <a:rPr lang="en-US" sz="1600" kern="100" dirty="0">
                          <a:effectLst/>
                        </a:rPr>
                        <a:t>5</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16</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a:effectLst/>
                        </a:rPr>
                        <a:t>0.50%</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3808807148"/>
                  </a:ext>
                </a:extLst>
              </a:tr>
              <a:tr h="244800">
                <a:tc>
                  <a:txBody>
                    <a:bodyPr/>
                    <a:lstStyle/>
                    <a:p>
                      <a:pPr algn="ctr">
                        <a:spcAft>
                          <a:spcPts val="0"/>
                        </a:spcAft>
                      </a:pPr>
                      <a:r>
                        <a:rPr lang="en-US" sz="1600" kern="100">
                          <a:effectLst/>
                        </a:rPr>
                        <a:t>6</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16</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a:effectLst/>
                        </a:rPr>
                        <a:t>1%</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1098500043"/>
                  </a:ext>
                </a:extLst>
              </a:tr>
              <a:tr h="244800">
                <a:tc>
                  <a:txBody>
                    <a:bodyPr/>
                    <a:lstStyle/>
                    <a:p>
                      <a:pPr algn="ctr">
                        <a:spcAft>
                          <a:spcPts val="0"/>
                        </a:spcAft>
                      </a:pPr>
                      <a:r>
                        <a:rPr lang="en-US" sz="1600" kern="100">
                          <a:effectLst/>
                        </a:rPr>
                        <a:t>0</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16</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a:effectLst/>
                        </a:rPr>
                        <a:t>2%</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1120884505"/>
                  </a:ext>
                </a:extLst>
              </a:tr>
              <a:tr h="244800">
                <a:tc>
                  <a:txBody>
                    <a:bodyPr/>
                    <a:lstStyle/>
                    <a:p>
                      <a:pPr algn="ctr">
                        <a:spcAft>
                          <a:spcPts val="0"/>
                        </a:spcAft>
                      </a:pPr>
                      <a:r>
                        <a:rPr lang="en-US" sz="1600" kern="100">
                          <a:effectLst/>
                        </a:rPr>
                        <a:t>7</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16</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4%</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2225790"/>
                  </a:ext>
                </a:extLst>
              </a:tr>
              <a:tr h="244800">
                <a:tc>
                  <a:txBody>
                    <a:bodyPr/>
                    <a:lstStyle/>
                    <a:p>
                      <a:pPr algn="ctr">
                        <a:spcAft>
                          <a:spcPts val="0"/>
                        </a:spcAft>
                      </a:pPr>
                      <a:r>
                        <a:rPr lang="en-US" sz="1600" kern="100">
                          <a:effectLst/>
                        </a:rPr>
                        <a:t>8</a:t>
                      </a:r>
                      <a:endParaRPr lang="zh-CN" sz="1600" kern="10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16</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tc>
                  <a:txBody>
                    <a:bodyPr/>
                    <a:lstStyle/>
                    <a:p>
                      <a:pPr algn="ctr">
                        <a:spcAft>
                          <a:spcPts val="0"/>
                        </a:spcAft>
                      </a:pPr>
                      <a:r>
                        <a:rPr lang="en-US" sz="1600" kern="100" dirty="0">
                          <a:effectLst/>
                        </a:rPr>
                        <a:t>8%</a:t>
                      </a:r>
                      <a:endParaRPr lang="zh-CN" sz="1600" kern="100" dirty="0">
                        <a:effectLst/>
                        <a:latin typeface="Times New Roman" panose="02020603050405020304" pitchFamily="18" charset="0"/>
                        <a:ea typeface="等线" panose="02010600030101010101" pitchFamily="2" charset="-122"/>
                      </a:endParaRPr>
                    </a:p>
                  </a:txBody>
                  <a:tcPr marL="68580" marR="68580" marT="0" marB="0" anchor="ctr"/>
                </a:tc>
                <a:extLst>
                  <a:ext uri="{0D108BD9-81ED-4DB2-BD59-A6C34878D82A}">
                    <a16:rowId xmlns:a16="http://schemas.microsoft.com/office/drawing/2014/main" val="3956985532"/>
                  </a:ext>
                </a:extLst>
              </a:tr>
            </a:tbl>
          </a:graphicData>
        </a:graphic>
      </p:graphicFrame>
      <p:sp>
        <p:nvSpPr>
          <p:cNvPr id="41" name="Fußzeilenplatzhalter 2">
            <a:extLst>
              <a:ext uri="{FF2B5EF4-FFF2-40B4-BE49-F238E27FC236}">
                <a16:creationId xmlns:a16="http://schemas.microsoft.com/office/drawing/2014/main" id="{AFA7141C-E22E-43CB-9E1F-3F3FCF128411}"/>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3283615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latin typeface="+mn-ea"/>
              </a:rPr>
              <a:t>ADC Auflösung</a:t>
            </a: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endParaRPr lang="de-DE" dirty="0">
              <a:latin typeface="+mn-ea"/>
            </a:endParaRPr>
          </a:p>
          <a:p>
            <a:pPr lvl="1"/>
            <a:r>
              <a:rPr lang="de-DE" altLang="zh-CN" dirty="0">
                <a:latin typeface="+mn-ea"/>
              </a:rPr>
              <a:t>Je höhe ADC Auflösung ist, desto kleiner die Fehler sind</a:t>
            </a:r>
            <a:endParaRPr lang="de-DE" dirty="0">
              <a:latin typeface="+mn-ea"/>
            </a:endParaRPr>
          </a:p>
        </p:txBody>
      </p:sp>
      <p:sp>
        <p:nvSpPr>
          <p:cNvPr id="4" name="Titel 3"/>
          <p:cNvSpPr>
            <a:spLocks noGrp="1"/>
          </p:cNvSpPr>
          <p:nvPr>
            <p:ph type="title"/>
          </p:nvPr>
        </p:nvSpPr>
        <p:spPr/>
        <p:txBody>
          <a:bodyPr/>
          <a:lstStyle/>
          <a:p>
            <a:r>
              <a:rPr lang="en-US" altLang="zh-CN" dirty="0" err="1"/>
              <a:t>Lokalisierungsversuche</a:t>
            </a:r>
            <a:r>
              <a:rPr lang="en-US" altLang="zh-CN" dirty="0"/>
              <a:t> (in-silico)</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Hardware Bewertung</a:t>
            </a:r>
          </a:p>
        </p:txBody>
      </p:sp>
      <p:pic>
        <p:nvPicPr>
          <p:cNvPr id="8" name="图片 7">
            <a:extLst>
              <a:ext uri="{FF2B5EF4-FFF2-40B4-BE49-F238E27FC236}">
                <a16:creationId xmlns:a16="http://schemas.microsoft.com/office/drawing/2014/main" id="{957B514A-0C7E-4B95-9244-E8F4CCCA2B64}"/>
              </a:ext>
            </a:extLst>
          </p:cNvPr>
          <p:cNvPicPr>
            <a:picLocks noChangeAspect="1"/>
          </p:cNvPicPr>
          <p:nvPr/>
        </p:nvPicPr>
        <p:blipFill>
          <a:blip r:embed="rId3"/>
          <a:stretch>
            <a:fillRect/>
          </a:stretch>
        </p:blipFill>
        <p:spPr>
          <a:xfrm>
            <a:off x="2439886" y="1556792"/>
            <a:ext cx="7308000" cy="4324547"/>
          </a:xfrm>
          <a:prstGeom prst="rect">
            <a:avLst/>
          </a:prstGeom>
        </p:spPr>
      </p:pic>
      <p:sp>
        <p:nvSpPr>
          <p:cNvPr id="15" name="Fußzeilenplatzhalter 2">
            <a:extLst>
              <a:ext uri="{FF2B5EF4-FFF2-40B4-BE49-F238E27FC236}">
                <a16:creationId xmlns:a16="http://schemas.microsoft.com/office/drawing/2014/main" id="{3B630D01-2C0A-443D-9A05-9D09BE1B18C1}"/>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pic>
        <p:nvPicPr>
          <p:cNvPr id="7" name="图片 6">
            <a:extLst>
              <a:ext uri="{FF2B5EF4-FFF2-40B4-BE49-F238E27FC236}">
                <a16:creationId xmlns:a16="http://schemas.microsoft.com/office/drawing/2014/main" id="{7ECD182E-F494-4B6E-83F6-6729A61118A7}"/>
              </a:ext>
            </a:extLst>
          </p:cNvPr>
          <p:cNvPicPr>
            <a:picLocks noChangeAspect="1"/>
          </p:cNvPicPr>
          <p:nvPr/>
        </p:nvPicPr>
        <p:blipFill>
          <a:blip r:embed="rId4"/>
          <a:stretch>
            <a:fillRect/>
          </a:stretch>
        </p:blipFill>
        <p:spPr>
          <a:xfrm>
            <a:off x="520707" y="2089281"/>
            <a:ext cx="1800000" cy="2790576"/>
          </a:xfrm>
          <a:prstGeom prst="rect">
            <a:avLst/>
          </a:prstGeom>
        </p:spPr>
      </p:pic>
      <p:pic>
        <p:nvPicPr>
          <p:cNvPr id="10" name="图片 9">
            <a:extLst>
              <a:ext uri="{FF2B5EF4-FFF2-40B4-BE49-F238E27FC236}">
                <a16:creationId xmlns:a16="http://schemas.microsoft.com/office/drawing/2014/main" id="{63B2BD82-2543-458F-9085-12786C26E7B9}"/>
              </a:ext>
            </a:extLst>
          </p:cNvPr>
          <p:cNvPicPr>
            <a:picLocks noChangeAspect="1"/>
          </p:cNvPicPr>
          <p:nvPr/>
        </p:nvPicPr>
        <p:blipFill>
          <a:blip r:embed="rId5"/>
          <a:stretch>
            <a:fillRect/>
          </a:stretch>
        </p:blipFill>
        <p:spPr>
          <a:xfrm>
            <a:off x="10011381" y="2250406"/>
            <a:ext cx="1800000" cy="2790576"/>
          </a:xfrm>
          <a:prstGeom prst="rect">
            <a:avLst/>
          </a:prstGeom>
        </p:spPr>
      </p:pic>
    </p:spTree>
    <p:extLst>
      <p:ext uri="{BB962C8B-B14F-4D97-AF65-F5344CB8AC3E}">
        <p14:creationId xmlns:p14="http://schemas.microsoft.com/office/powerpoint/2010/main" val="1829540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nhaltsplatzhalter 1">
            <a:extLst>
              <a:ext uri="{FF2B5EF4-FFF2-40B4-BE49-F238E27FC236}">
                <a16:creationId xmlns:a16="http://schemas.microsoft.com/office/drawing/2014/main" id="{5F230D21-13B1-42E5-A806-C39BCBACF279}"/>
              </a:ext>
            </a:extLst>
          </p:cNvPr>
          <p:cNvSpPr>
            <a:spLocks noGrp="1"/>
          </p:cNvSpPr>
          <p:nvPr>
            <p:ph idx="1"/>
          </p:nvPr>
        </p:nvSpPr>
        <p:spPr>
          <a:xfrm>
            <a:off x="522820" y="1198563"/>
            <a:ext cx="11142133" cy="4894262"/>
          </a:xfrm>
        </p:spPr>
        <p:txBody>
          <a:bodyPr/>
          <a:lstStyle/>
          <a:p>
            <a:r>
              <a:rPr lang="en-US" altLang="zh-CN" dirty="0" err="1"/>
              <a:t>Gleichm</a:t>
            </a:r>
            <a:r>
              <a:rPr lang="de-DE" altLang="zh-CN" dirty="0" err="1"/>
              <a:t>äßige</a:t>
            </a:r>
            <a:r>
              <a:rPr lang="de-DE" altLang="zh-CN" dirty="0"/>
              <a:t> Verteilung</a:t>
            </a:r>
            <a:endParaRPr lang="zh-CN" altLang="zh-CN" dirty="0"/>
          </a:p>
        </p:txBody>
      </p:sp>
      <p:sp>
        <p:nvSpPr>
          <p:cNvPr id="4" name="Titel 3"/>
          <p:cNvSpPr>
            <a:spLocks noGrp="1"/>
          </p:cNvSpPr>
          <p:nvPr>
            <p:ph type="title"/>
          </p:nvPr>
        </p:nvSpPr>
        <p:spPr/>
        <p:txBody>
          <a:bodyPr/>
          <a:lstStyle/>
          <a:p>
            <a:r>
              <a:rPr lang="en-US" altLang="zh-CN" dirty="0" err="1"/>
              <a:t>Lokalisierungsversuche</a:t>
            </a:r>
            <a:r>
              <a:rPr lang="en-US" altLang="zh-CN" dirty="0"/>
              <a:t> (in-silico)</a:t>
            </a:r>
            <a:endParaRPr lang="de-DE" dirty="0">
              <a:latin typeface="+mn-ea"/>
              <a:ea typeface="+mn-ea"/>
            </a:endParaRPr>
          </a:p>
        </p:txBody>
      </p:sp>
      <p:sp>
        <p:nvSpPr>
          <p:cNvPr id="5" name="Textplatzhalter 4"/>
          <p:cNvSpPr>
            <a:spLocks noGrp="1"/>
          </p:cNvSpPr>
          <p:nvPr>
            <p:ph type="body" sz="quarter" idx="11"/>
          </p:nvPr>
        </p:nvSpPr>
        <p:spPr/>
        <p:txBody>
          <a:bodyPr/>
          <a:lstStyle/>
          <a:p>
            <a:r>
              <a:rPr lang="de-DE" altLang="zh-CN" dirty="0">
                <a:latin typeface="+mn-ea"/>
              </a:rPr>
              <a:t>Magnetisches Tracking-System</a:t>
            </a:r>
          </a:p>
        </p:txBody>
      </p:sp>
      <p:sp>
        <p:nvSpPr>
          <p:cNvPr id="6" name="Inhaltsplatzhalter 5"/>
          <p:cNvSpPr>
            <a:spLocks noGrp="1"/>
          </p:cNvSpPr>
          <p:nvPr>
            <p:ph sz="quarter" idx="12"/>
          </p:nvPr>
        </p:nvSpPr>
        <p:spPr/>
        <p:txBody>
          <a:bodyPr/>
          <a:lstStyle/>
          <a:p>
            <a:r>
              <a:rPr lang="de-DE" dirty="0">
                <a:latin typeface="+mn-ea"/>
              </a:rPr>
              <a:t>Workspace Analyse</a:t>
            </a:r>
          </a:p>
        </p:txBody>
      </p:sp>
      <p:pic>
        <p:nvPicPr>
          <p:cNvPr id="7" name="图片 6">
            <a:extLst>
              <a:ext uri="{FF2B5EF4-FFF2-40B4-BE49-F238E27FC236}">
                <a16:creationId xmlns:a16="http://schemas.microsoft.com/office/drawing/2014/main" id="{ABF310D3-D86F-4B85-B4CD-5E6D77B21612}"/>
              </a:ext>
            </a:extLst>
          </p:cNvPr>
          <p:cNvPicPr>
            <a:picLocks noChangeAspect="1"/>
          </p:cNvPicPr>
          <p:nvPr/>
        </p:nvPicPr>
        <p:blipFill>
          <a:blip r:embed="rId3"/>
          <a:stretch>
            <a:fillRect/>
          </a:stretch>
        </p:blipFill>
        <p:spPr>
          <a:xfrm>
            <a:off x="6401765" y="4076832"/>
            <a:ext cx="2836002" cy="2160000"/>
          </a:xfrm>
          <a:prstGeom prst="rect">
            <a:avLst/>
          </a:prstGeom>
        </p:spPr>
      </p:pic>
      <p:pic>
        <p:nvPicPr>
          <p:cNvPr id="9" name="图片 8">
            <a:extLst>
              <a:ext uri="{FF2B5EF4-FFF2-40B4-BE49-F238E27FC236}">
                <a16:creationId xmlns:a16="http://schemas.microsoft.com/office/drawing/2014/main" id="{40494466-3C92-499C-9FF6-495C5D0317D4}"/>
              </a:ext>
            </a:extLst>
          </p:cNvPr>
          <p:cNvPicPr>
            <a:picLocks noChangeAspect="1"/>
          </p:cNvPicPr>
          <p:nvPr/>
        </p:nvPicPr>
        <p:blipFill>
          <a:blip r:embed="rId4"/>
          <a:stretch>
            <a:fillRect/>
          </a:stretch>
        </p:blipFill>
        <p:spPr>
          <a:xfrm>
            <a:off x="6731588" y="1916832"/>
            <a:ext cx="2176356" cy="2160000"/>
          </a:xfrm>
          <a:prstGeom prst="rect">
            <a:avLst/>
          </a:prstGeom>
        </p:spPr>
      </p:pic>
      <p:pic>
        <p:nvPicPr>
          <p:cNvPr id="11" name="图片 10">
            <a:extLst>
              <a:ext uri="{FF2B5EF4-FFF2-40B4-BE49-F238E27FC236}">
                <a16:creationId xmlns:a16="http://schemas.microsoft.com/office/drawing/2014/main" id="{400B5950-EFB4-4327-A3C9-F5CB94DCC3B7}"/>
              </a:ext>
            </a:extLst>
          </p:cNvPr>
          <p:cNvPicPr>
            <a:picLocks noChangeAspect="1"/>
          </p:cNvPicPr>
          <p:nvPr/>
        </p:nvPicPr>
        <p:blipFill>
          <a:blip r:embed="rId5"/>
          <a:stretch>
            <a:fillRect/>
          </a:stretch>
        </p:blipFill>
        <p:spPr>
          <a:xfrm>
            <a:off x="2063552" y="1916832"/>
            <a:ext cx="3875919" cy="2160000"/>
          </a:xfrm>
          <a:prstGeom prst="rect">
            <a:avLst/>
          </a:prstGeom>
        </p:spPr>
      </p:pic>
      <p:pic>
        <p:nvPicPr>
          <p:cNvPr id="13" name="图片 12">
            <a:extLst>
              <a:ext uri="{FF2B5EF4-FFF2-40B4-BE49-F238E27FC236}">
                <a16:creationId xmlns:a16="http://schemas.microsoft.com/office/drawing/2014/main" id="{7596728C-482A-4047-BCB8-883D850C80D8}"/>
              </a:ext>
            </a:extLst>
          </p:cNvPr>
          <p:cNvPicPr>
            <a:picLocks noChangeAspect="1"/>
          </p:cNvPicPr>
          <p:nvPr/>
        </p:nvPicPr>
        <p:blipFill>
          <a:blip r:embed="rId6"/>
          <a:stretch>
            <a:fillRect/>
          </a:stretch>
        </p:blipFill>
        <p:spPr>
          <a:xfrm>
            <a:off x="2063552" y="4076832"/>
            <a:ext cx="3875919" cy="2160000"/>
          </a:xfrm>
          <a:prstGeom prst="rect">
            <a:avLst/>
          </a:prstGeom>
        </p:spPr>
      </p:pic>
      <p:sp>
        <p:nvSpPr>
          <p:cNvPr id="19" name="Fußzeilenplatzhalter 2">
            <a:extLst>
              <a:ext uri="{FF2B5EF4-FFF2-40B4-BE49-F238E27FC236}">
                <a16:creationId xmlns:a16="http://schemas.microsoft.com/office/drawing/2014/main" id="{ECCBE067-A503-4B02-91F8-9FB79F385842}"/>
              </a:ext>
            </a:extLst>
          </p:cNvPr>
          <p:cNvSpPr>
            <a:spLocks noGrp="1"/>
          </p:cNvSpPr>
          <p:nvPr>
            <p:ph type="ftr" sz="quarter" idx="10"/>
          </p:nvPr>
        </p:nvSpPr>
        <p:spPr>
          <a:xfrm>
            <a:off x="1695890" y="6445261"/>
            <a:ext cx="7928502" cy="360363"/>
          </a:xfrm>
        </p:spPr>
        <p:txBody>
          <a:bodyPr/>
          <a:lstStyle/>
          <a:p>
            <a:pPr>
              <a:defRPr/>
            </a:pPr>
            <a:r>
              <a:rPr lang="de-DE" altLang="de-DE" dirty="0">
                <a:latin typeface="+mn-lt"/>
              </a:rPr>
              <a:t>ZHAO, Haibin</a:t>
            </a:r>
          </a:p>
        </p:txBody>
      </p:sp>
    </p:spTree>
    <p:extLst>
      <p:ext uri="{BB962C8B-B14F-4D97-AF65-F5344CB8AC3E}">
        <p14:creationId xmlns:p14="http://schemas.microsoft.com/office/powerpoint/2010/main" val="793889006"/>
      </p:ext>
    </p:extLst>
  </p:cSld>
  <p:clrMapOvr>
    <a:masterClrMapping/>
  </p:clrMapOvr>
</p:sld>
</file>

<file path=ppt/theme/theme1.xml><?xml version="1.0" encoding="utf-8"?>
<a:theme xmlns:a="http://schemas.openxmlformats.org/drawingml/2006/main" name="1_KIT-IPR_Folienmaster_EN_2018">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_16_9_en.potx" id="{40687936-FF6B-4B45-BBF0-CA4C2B1B44B5}" vid="{F8E2140C-426C-4B68-A60A-8338217F3882}"/>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Presentation_16_9_en</Template>
  <TotalTime>1018</TotalTime>
  <Words>3245</Words>
  <Application>Microsoft Office PowerPoint</Application>
  <PresentationFormat>宽屏</PresentationFormat>
  <Paragraphs>795</Paragraphs>
  <Slides>42</Slides>
  <Notes>42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42</vt:i4>
      </vt:variant>
    </vt:vector>
  </HeadingPairs>
  <TitlesOfParts>
    <vt:vector size="47" baseType="lpstr">
      <vt:lpstr>等线</vt:lpstr>
      <vt:lpstr>Arial</vt:lpstr>
      <vt:lpstr>Cambria Math</vt:lpstr>
      <vt:lpstr>Times New Roman</vt:lpstr>
      <vt:lpstr>1_KIT-IPR_Folienmaster_EN_2018</vt:lpstr>
      <vt:lpstr>PowerPoint 演示文稿</vt:lpstr>
      <vt:lpstr>Übersicht</vt:lpstr>
      <vt:lpstr>Modellierung von zylindrischen Magneten</vt:lpstr>
      <vt:lpstr>Workspace und Sensorarray</vt:lpstr>
      <vt:lpstr>Workspace und Sensorarray</vt:lpstr>
      <vt:lpstr>Lokalisierungsalgorithmen</vt:lpstr>
      <vt:lpstr>Lokalisierungsversuche (in-silico)</vt:lpstr>
      <vt:lpstr>Lokalisierungsversuche (in-silico)</vt:lpstr>
      <vt:lpstr>Lokalisierungsversuche (in-silico)</vt:lpstr>
      <vt:lpstr>Lokalisierungsversuche (in-silico)</vt:lpstr>
      <vt:lpstr>Lokalisierungsversuche (in-silico)</vt:lpstr>
      <vt:lpstr>Lokalisierungsversuche (in-silico)</vt:lpstr>
      <vt:lpstr>Validierung</vt:lpstr>
      <vt:lpstr>Validierung</vt:lpstr>
      <vt:lpstr>Validierung</vt:lpstr>
      <vt:lpstr>Validierung</vt:lpstr>
      <vt:lpstr>Validierung</vt:lpstr>
      <vt:lpstr>Validierung</vt:lpstr>
      <vt:lpstr>Validierung</vt:lpstr>
      <vt:lpstr>Validierung</vt:lpstr>
      <vt:lpstr>Zusammenfassung</vt:lpstr>
      <vt:lpstr>Diskussionen</vt:lpstr>
      <vt:lpstr>PowerPoint 演示文稿</vt:lpstr>
      <vt:lpstr>Modellierung von zylindrischen Magneten</vt:lpstr>
      <vt:lpstr>Modellierung von zylindrischen Magneten</vt:lpstr>
      <vt:lpstr>Modellierung von zylindrischen Magneten</vt:lpstr>
      <vt:lpstr>Modellierung von zylindrischen Magneten</vt:lpstr>
      <vt:lpstr>Modellierung von zylindrischen Magneten</vt:lpstr>
      <vt:lpstr>Modellierung von zylindrischen Magneten</vt:lpstr>
      <vt:lpstr>Workspace und Sensorarray</vt:lpstr>
      <vt:lpstr>Workspace und Sensorarray</vt:lpstr>
      <vt:lpstr>Sensormodellierung</vt:lpstr>
      <vt:lpstr>Workspace und Sensorarray</vt:lpstr>
      <vt:lpstr>Workspace und Sensorarray</vt:lpstr>
      <vt:lpstr>Workspace und Sensorarray</vt:lpstr>
      <vt:lpstr>Lokalisierungsalgorithmen</vt:lpstr>
      <vt:lpstr>Lokalisierungsalgorithmen</vt:lpstr>
      <vt:lpstr>Lokalisierungsversuche</vt:lpstr>
      <vt:lpstr>Lokalisierungsversuche</vt:lpstr>
      <vt:lpstr>Lokalisierungsversuche</vt:lpstr>
      <vt:lpstr>Lokalisierungsversuche</vt:lpstr>
      <vt:lpstr>Lokalisierungsversuche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 Haibin</dc:creator>
  <cp:lastModifiedBy>Haibin</cp:lastModifiedBy>
  <cp:revision>188</cp:revision>
  <dcterms:created xsi:type="dcterms:W3CDTF">2020-03-14T02:05:44Z</dcterms:created>
  <dcterms:modified xsi:type="dcterms:W3CDTF">2020-04-12T18:09:15Z</dcterms:modified>
</cp:coreProperties>
</file>